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38"/>
  </p:notesMasterIdLst>
  <p:sldIdLst>
    <p:sldId id="256" r:id="rId2"/>
    <p:sldId id="423" r:id="rId3"/>
    <p:sldId id="426" r:id="rId4"/>
    <p:sldId id="422" r:id="rId5"/>
    <p:sldId id="273" r:id="rId6"/>
    <p:sldId id="261" r:id="rId7"/>
    <p:sldId id="398" r:id="rId8"/>
    <p:sldId id="424" r:id="rId9"/>
    <p:sldId id="262" r:id="rId10"/>
    <p:sldId id="263" r:id="rId11"/>
    <p:sldId id="264" r:id="rId12"/>
    <p:sldId id="265" r:id="rId13"/>
    <p:sldId id="378" r:id="rId14"/>
    <p:sldId id="380" r:id="rId15"/>
    <p:sldId id="381" r:id="rId16"/>
    <p:sldId id="382" r:id="rId17"/>
    <p:sldId id="383" r:id="rId18"/>
    <p:sldId id="384" r:id="rId19"/>
    <p:sldId id="385" r:id="rId20"/>
    <p:sldId id="386" r:id="rId21"/>
    <p:sldId id="387" r:id="rId22"/>
    <p:sldId id="388" r:id="rId23"/>
    <p:sldId id="389" r:id="rId24"/>
    <p:sldId id="390" r:id="rId25"/>
    <p:sldId id="391" r:id="rId26"/>
    <p:sldId id="392" r:id="rId27"/>
    <p:sldId id="393" r:id="rId28"/>
    <p:sldId id="416" r:id="rId29"/>
    <p:sldId id="421" r:id="rId30"/>
    <p:sldId id="394" r:id="rId31"/>
    <p:sldId id="266" r:id="rId32"/>
    <p:sldId id="267" r:id="rId33"/>
    <p:sldId id="274" r:id="rId34"/>
    <p:sldId id="268" r:id="rId35"/>
    <p:sldId id="269" r:id="rId36"/>
    <p:sldId id="275" r:id="rId37"/>
    <p:sldId id="282" r:id="rId38"/>
    <p:sldId id="270" r:id="rId39"/>
    <p:sldId id="276" r:id="rId40"/>
    <p:sldId id="277" r:id="rId41"/>
    <p:sldId id="395" r:id="rId42"/>
    <p:sldId id="278" r:id="rId43"/>
    <p:sldId id="283" r:id="rId44"/>
    <p:sldId id="344" r:id="rId45"/>
    <p:sldId id="284" r:id="rId46"/>
    <p:sldId id="285" r:id="rId47"/>
    <p:sldId id="345" r:id="rId48"/>
    <p:sldId id="346" r:id="rId49"/>
    <p:sldId id="279" r:id="rId50"/>
    <p:sldId id="396" r:id="rId51"/>
    <p:sldId id="399" r:id="rId52"/>
    <p:sldId id="280" r:id="rId53"/>
    <p:sldId id="287" r:id="rId54"/>
    <p:sldId id="286" r:id="rId55"/>
    <p:sldId id="341" r:id="rId56"/>
    <p:sldId id="418" r:id="rId57"/>
    <p:sldId id="326" r:id="rId58"/>
    <p:sldId id="355" r:id="rId59"/>
    <p:sldId id="327" r:id="rId60"/>
    <p:sldId id="328" r:id="rId61"/>
    <p:sldId id="329" r:id="rId62"/>
    <p:sldId id="330" r:id="rId63"/>
    <p:sldId id="289" r:id="rId64"/>
    <p:sldId id="333" r:id="rId65"/>
    <p:sldId id="331" r:id="rId66"/>
    <p:sldId id="332" r:id="rId67"/>
    <p:sldId id="334" r:id="rId68"/>
    <p:sldId id="336" r:id="rId69"/>
    <p:sldId id="335" r:id="rId70"/>
    <p:sldId id="342" r:id="rId71"/>
    <p:sldId id="337" r:id="rId72"/>
    <p:sldId id="343" r:id="rId73"/>
    <p:sldId id="338" r:id="rId74"/>
    <p:sldId id="339" r:id="rId75"/>
    <p:sldId id="340" r:id="rId76"/>
    <p:sldId id="347" r:id="rId77"/>
    <p:sldId id="296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63" r:id="rId86"/>
    <p:sldId id="356" r:id="rId87"/>
    <p:sldId id="357" r:id="rId88"/>
    <p:sldId id="359" r:id="rId89"/>
    <p:sldId id="358" r:id="rId90"/>
    <p:sldId id="360" r:id="rId91"/>
    <p:sldId id="361" r:id="rId92"/>
    <p:sldId id="362" r:id="rId93"/>
    <p:sldId id="364" r:id="rId94"/>
    <p:sldId id="365" r:id="rId95"/>
    <p:sldId id="366" r:id="rId96"/>
    <p:sldId id="368" r:id="rId97"/>
    <p:sldId id="367" r:id="rId98"/>
    <p:sldId id="397" r:id="rId99"/>
    <p:sldId id="369" r:id="rId100"/>
    <p:sldId id="370" r:id="rId101"/>
    <p:sldId id="371" r:id="rId102"/>
    <p:sldId id="372" r:id="rId103"/>
    <p:sldId id="375" r:id="rId104"/>
    <p:sldId id="373" r:id="rId105"/>
    <p:sldId id="376" r:id="rId106"/>
    <p:sldId id="297" r:id="rId107"/>
    <p:sldId id="298" r:id="rId108"/>
    <p:sldId id="425" r:id="rId109"/>
    <p:sldId id="300" r:id="rId110"/>
    <p:sldId id="301" r:id="rId111"/>
    <p:sldId id="302" r:id="rId112"/>
    <p:sldId id="303" r:id="rId113"/>
    <p:sldId id="304" r:id="rId114"/>
    <p:sldId id="305" r:id="rId115"/>
    <p:sldId id="306" r:id="rId116"/>
    <p:sldId id="307" r:id="rId117"/>
    <p:sldId id="308" r:id="rId118"/>
    <p:sldId id="309" r:id="rId119"/>
    <p:sldId id="400" r:id="rId120"/>
    <p:sldId id="310" r:id="rId121"/>
    <p:sldId id="401" r:id="rId122"/>
    <p:sldId id="417" r:id="rId123"/>
    <p:sldId id="419" r:id="rId124"/>
    <p:sldId id="420" r:id="rId125"/>
    <p:sldId id="402" r:id="rId126"/>
    <p:sldId id="403" r:id="rId127"/>
    <p:sldId id="405" r:id="rId128"/>
    <p:sldId id="404" r:id="rId129"/>
    <p:sldId id="406" r:id="rId130"/>
    <p:sldId id="407" r:id="rId131"/>
    <p:sldId id="414" r:id="rId132"/>
    <p:sldId id="415" r:id="rId133"/>
    <p:sldId id="413" r:id="rId134"/>
    <p:sldId id="411" r:id="rId135"/>
    <p:sldId id="412" r:id="rId136"/>
    <p:sldId id="408" r:id="rId13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" initials="a" lastIdx="1" clrIdx="0">
    <p:extLst>
      <p:ext uri="{19B8F6BF-5375-455C-9EA6-DF929625EA0E}">
        <p15:presenceInfo xmlns:p15="http://schemas.microsoft.com/office/powerpoint/2012/main" userId="S::amir@EXPBI.onmicrosoft.com::d47bc96b-b83b-4f5b-8418-1cba2a5c1f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EE8"/>
    <a:srgbClr val="E6E6E6"/>
    <a:srgbClr val="42D6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156" autoAdjust="0"/>
    <p:restoredTop sz="94632" autoAdjust="0"/>
  </p:normalViewPr>
  <p:slideViewPr>
    <p:cSldViewPr snapToGrid="0">
      <p:cViewPr varScale="1">
        <p:scale>
          <a:sx n="82" d="100"/>
          <a:sy n="82" d="100"/>
        </p:scale>
        <p:origin x="1094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9T12:56:36.7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3760 24575,'-16'-371'0,"5"198"0,0 12 0,-4-127 0,14 145 0,8-283 0,8 275 0,45-188 0,-20 197 0,5-25 0,20-107 0,-50 226 0,3 1 0,1 1 0,41-70 0,-7 31 0,3 2 0,115-129 0,-128 166 0,3 2 0,1 2 0,2 3 0,2 1 0,80-44 0,-66 45 0,-27 14 0,0 2 0,2 2 0,0 1 0,53-15 0,-24 18 0,1 3 0,1 3 0,-1 3 0,78 3 0,-94 3 0,0 2 0,0 3 0,96 20 0,6 24 0,176 79 0,-54-18 0,28 30 0,-95-38 0,-115-56 0,37 15 0,-106-49 0,-1 2 0,0 0 0,31 25 0,-27-18 0,53 27 0,-18-13 0,82 57 0,-12-6 0,-23-14 0,-62-39 0,65 34 0,47 20 0,-56-26 0,-60-37 0,58 42 0,-42-25 0,-34-22 0,31 20 0,-56-37 0,1 0 0,-1 0 0,1-1 0,0 1 0,-1-1 0,1 0 0,0 0 0,0 0 0,0-1 0,0 1 0,0-1 0,8 0 0,-11-1 0,-1 1 0,1-1 0,-1 1 0,1 0 0,-1-1 0,1 1 0,-1-1 0,0 0 0,1 1 0,-1-1 0,0 1 0,1-1 0,-1 0 0,0 1 0,0-1 0,1 1 0,-1-1 0,0 0 0,0 1 0,0-1 0,0 0 0,0 1 0,0-1 0,0 0 0,0 1 0,0-1 0,0 0 0,-1 1 0,1-1 0,0 0 0,0 1 0,-1-1 0,1 1 0,0-1 0,-1 0 0,-12-30 0,11 27 0,-70-135 0,27 56 0,16 32 0,17 31 0,2 1 0,0-1 0,-10-28 0,-2-17 0,9 30 0,-16-71 0,29 94 0,7 19 0,6 20 0,77 159 0,-14-31 0,-32-60 0,-38-83 0,-2 1 0,0 0 0,0 0 0,2 25 0,-3-21 0,0-1 0,9 26 0,18 23 0,-20-46 0,-1 0 0,8 24 0,-16-41 0,-1-1 0,0 0 0,0 0 0,0 0 0,0 0 0,0 0 0,0 0 0,0 0 0,0 0 0,0 0 0,-1 1 0,1-1 0,0 0 0,-1 0 0,1 0 0,0 0 0,-1 0 0,0 0 0,1-1 0,-1 1 0,1 0 0,-1 0 0,0 0 0,0 0 0,0-1 0,1 1 0,-1 0 0,0-1 0,0 1 0,0-1 0,0 1 0,0-1 0,0 1 0,0-1 0,0 1 0,0-1 0,0 0 0,0 0 0,-2 0 0,-6 2 0,0 0 0,0-1 0,-15 0 0,20-1 0,-241-3-1365,223 3-5461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9T12:56:38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1 638 24575,'1'8'0,"0"1"0,1-1 0,0 0 0,0 0 0,1 0 0,4 10 0,5 15 0,6 41 0,-11-44 0,0-2 0,2 1 0,14 32 0,5 4 0,-17-36 0,23 39 0,-34-67 0,1 0 0,-1-1 0,1 1 0,-1 0 0,1 0 0,0 0 0,-1 0 0,1 0 0,0-1 0,0 1 0,0 0 0,0-1 0,0 1 0,0-1 0,0 1 0,0-1 0,0 1 0,0-1 0,0 0 0,0 1 0,0-1 0,0 0 0,0 0 0,2 0 0,-1 0 0,1-1 0,-1 1 0,0-1 0,0 0 0,1 1 0,-1-1 0,0-1 0,0 1 0,0 0 0,0 0 0,2-3 0,8-6 0,-2 0 0,1-1 0,9-15 0,-11 16 0,178-258 0,-115 158 0,-24 40 0,-2-1 0,-4-3 0,36-88 0,-60 116-273,1 0 0,2 2 0,3 0 0,44-61 0,-56 90-6553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9T12:57:52.1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54 1012 24575,'0'-8'0,"-1"0"0,0 1 0,-1-1 0,-3-10 0,-3-10 0,4 7 0,-25-159 0,27 153 0,1 0 0,1 0 0,1 0 0,8-47 0,-1 22 0,-7 40 0,0 0 0,1 0 0,0 0 0,1 1 0,0-1 0,1 1 0,1 0 0,-1 0 0,12-19 0,83-107 0,-87 122 0,1 2 0,0 0 0,1 0 0,0 1 0,1 1 0,23-13 0,-3 0 0,-16 11 0,0 1 0,1 1 0,1 0 0,0 2 0,0 0 0,44-11 0,-30 13 0,1 2 0,-1 1 0,63 2 0,-75 3 0,0 1 0,0 0 0,-1 2 0,42 13 0,-31-7 0,-10-3 0,1 0 0,-1 2 0,32 16 0,-8-2 0,1-1 0,76 21 0,-59-20 0,-41-14 0,-1 2 0,35 22 0,17 8 0,213 107 0,-145-71 0,-22-8 0,-70-38 0,1-3 0,55 22 0,-106-49 0,-1-1 0,1 1 0,0-1 0,-1 0 0,1 0 0,0 1 0,0-1 0,-1 0 0,1 0 0,0 0 0,0 0 0,-1 0 0,1 0 0,0 0 0,0 0 0,-1 0 0,1 0 0,0 0 0,-1 0 0,1-1 0,1 0 0,-1 1 0,-1-1 0,0 1 0,0-1 0,0 1 0,1-1 0,-1 1 0,0-1 0,0 1 0,0-1 0,0 0 0,0 1 0,0-1 0,0 1 0,0-1 0,0 0 0,0 1 0,0-1 0,0 1 0,-1-1 0,1 1 0,0-2 0,-21-38 0,15 30 0,-69-119 0,-19-37 0,28 41 0,21 51 0,237 376 0,-145-230 0,-28-46 0,-2 1 0,24 51 0,-35-67 0,0 0 0,0 0 0,12 15 0,-10-15 0,-7-10 0,0-1 0,-1 1 0,1 0 0,-1-1 0,1 1 0,-1 0 0,1 0 0,-1-1 0,1 1 0,-1 0 0,0 0 0,0 0 0,1 0 0,-1 0 0,0 0 0,0 0 0,0-1 0,0 1 0,0 0 0,0 0 0,0 0 0,0 0 0,0 0 0,-1 0 0,1 0 0,0-1 0,-1 1 0,1 0 0,-1 1 0,0-1 0,-1 0 0,1 1 0,-1-1 0,1 0 0,-1 0 0,0 0 0,0 0 0,1 0 0,-1-1 0,0 1 0,0 0 0,0-1 0,-2 1 0,-10 1 0,-1 0 0,-27-1 0,35-1 0,-120-4 0,53 1 0,-75 7 0,75 8 0,49-7 0,-38 4 0,33-8-1365,3-1-5461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9T12:58:02.2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24575,'13'15'0,"-1"0"0,-1 1 0,15 27 0,-3-6 0,27 39 0,107 125 0,-20-41 86,34 36-1537,-137-162-5375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9T12:58:02.8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0 481 24575,'4'0'0,"20"-4"0,23-6 0,20-10 0,22-6 0,22-8 0,10-6 0,10-6 0,1-3 0,-9-3 0,-12-1 0,-20 4 0,-22 6 0,-18 10 0,-17 11-8191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9T12:58:12.0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9:02:11.4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0 420 24575,'6'-1'0,"-1"-1"0,0 0 0,1 0 0,-1 0 0,0 0 0,0-1 0,-1 0 0,1 0 0,0 0 0,-1-1 0,5-4 0,7-5 0,36-20 0,-33 22 0,0-1 0,-2-1 0,1 0 0,23-25 0,-26 23 0,0 1 0,0 1 0,2 0 0,21-12 0,-16 10 0,33-28 0,-42 32 0,2 1 0,-1 1 0,1 0 0,23-9 0,-23 10 0,-2 3 0,0 1 0,0 0 0,1 1 0,-1 1 0,1 0 0,0 0 0,26 2 0,-18-1 0,42-6 0,4-2 0,1 3 0,-1 2 0,76 7 0,-26-1 0,-101-3 0,1 2 0,0 0 0,-1 1 0,1 1 0,-1 0 0,0 1 0,0 1 0,0 1 0,15 8 0,5 3 0,63 32 0,-34-16 0,-48-25 0,-1 0 0,1 1 0,25 20 0,-38-25 0,0 0 0,0 0 0,-1 1 0,0 0 0,0-1 0,0 2 0,-1-1 0,1 0 0,-1 1 0,-1-1 0,1 1 0,-1 0 0,0 0 0,0 0 0,1 10 0,-1-5 0,0 1 0,-1-1 0,-1 1 0,0-1 0,-1 1 0,0-1 0,0 0 0,-1 1 0,-1-1 0,0 0 0,-1 0 0,0 0 0,0-1 0,-1 0 0,0 1 0,-1-2 0,0 1 0,-1-1 0,-10 12 0,1-5 0,0-1 0,-1-1 0,-1-1 0,0 0 0,-1-2 0,0 0 0,-35 14 0,23-10 0,0 1 0,-30 22 0,19-7 0,17-11 0,-48 28 0,62-42 0,1-2 0,-1 1 0,0-1 0,0 0 0,-1-1 0,1-1 0,-1 0 0,-16 1 0,-312-2 0,159-3 0,146 2 0,1-2 0,-38-6 0,57 5 0,1 0 0,-1-1 0,1-1 0,0 0 0,0-1 0,1 0 0,-18-12 0,5 0 0,-40-35 0,43 29 0,2-1 0,1 0 0,0-2 0,2 0 0,1-1 0,2 0 0,-15-38 0,24 51 20,1 0 0,1-1-1,1 0 1,-2-16-1,-5-21-1482,6 35-5363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5T19:02:11.4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0 420 24575,'6'-1'0,"-1"-1"0,0 0 0,1 0 0,-1 0 0,0 0 0,0-1 0,-1 0 0,1 0 0,0 0 0,-1-1 0,5-4 0,7-5 0,36-20 0,-33 22 0,0-1 0,-2-1 0,1 0 0,23-25 0,-26 23 0,0 1 0,0 1 0,2 0 0,21-12 0,-16 10 0,33-28 0,-42 32 0,2 1 0,-1 1 0,1 0 0,23-9 0,-23 10 0,-2 3 0,0 1 0,0 0 0,1 1 0,-1 1 0,1 0 0,0 0 0,26 2 0,-18-1 0,42-6 0,4-2 0,1 3 0,-1 2 0,76 7 0,-26-1 0,-101-3 0,1 2 0,0 0 0,-1 1 0,1 1 0,-1 0 0,0 1 0,0 1 0,0 1 0,15 8 0,5 3 0,63 32 0,-34-16 0,-48-25 0,-1 0 0,1 1 0,25 20 0,-38-25 0,0 0 0,0 0 0,-1 1 0,0 0 0,0-1 0,0 2 0,-1-1 0,1 0 0,-1 1 0,-1-1 0,1 1 0,-1 0 0,0 0 0,0 0 0,1 10 0,-1-5 0,0 1 0,-1-1 0,-1 1 0,0-1 0,-1 1 0,0-1 0,0 0 0,-1 1 0,-1-1 0,0 0 0,-1 0 0,0 0 0,0-1 0,-1 0 0,0 1 0,-1-2 0,0 1 0,-1-1 0,-10 12 0,1-5 0,0-1 0,-1-1 0,-1-1 0,0 0 0,-1-2 0,0 0 0,-35 14 0,23-10 0,0 1 0,-30 22 0,19-7 0,17-11 0,-48 28 0,62-42 0,1-2 0,-1 1 0,0-1 0,0 0 0,-1-1 0,1-1 0,-1 0 0,-16 1 0,-312-2 0,159-3 0,146 2 0,1-2 0,-38-6 0,57 5 0,1 0 0,-1-1 0,1-1 0,0 0 0,0-1 0,1 0 0,-18-12 0,5 0 0,-40-35 0,43 29 0,2-1 0,1 0 0,0-2 0,2 0 0,1-1 0,2 0 0,-15-38 0,24 51 20,1 0 0,1-1-1,1 0 1,-2-16-1,-5-21-1482,6 35-5363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4BD46A16-76D1-4647-8319-DB9AE75C7CF3}" type="datetimeFigureOut">
              <a:rPr lang="he-IL" smtClean="0"/>
              <a:t>כ"ו/סיון/תשפ"ה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AAC9CAB-C4F9-492F-94FD-28B555DAEA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25129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10B0AB2-557F-E16D-262A-4F449D141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90C0CD3-52F3-63CB-AE74-0B3752C51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1D60D7D-23E1-6E55-9927-E33D97334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D96C-90F9-4C01-9698-A1F88E0E1612}" type="datetimeFigureOut">
              <a:rPr lang="he-IL" smtClean="0"/>
              <a:t>כ"ו/סיון/תשפ"ה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57F6721-F2F2-3A49-38FE-5B8D3C9C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BFB939A-E2A8-DE58-29C8-F2090070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414DA-2CF7-441B-8D8B-A1E9711CD53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1396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F045C76-7FB7-750E-F3B2-9EF407FD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6A970BC-CAA8-AB33-3E22-28100CBED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00B6FA6-9F08-2CE0-CA42-A04A50636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D96C-90F9-4C01-9698-A1F88E0E1612}" type="datetimeFigureOut">
              <a:rPr lang="he-IL" smtClean="0"/>
              <a:t>כ"ו/סיון/תשפ"ה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DD5DD6B-E018-A525-703E-FBD2D3275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3642F6F-076E-E742-D870-BB0506141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414DA-2CF7-441B-8D8B-A1E9711CD53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5760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0ECB0F61-5D12-756D-C813-D29CB77BB3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D3EE3209-3BEE-F6DE-420F-F842FC000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BC91480-1661-7BF3-202C-C350D52CF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D96C-90F9-4C01-9698-A1F88E0E1612}" type="datetimeFigureOut">
              <a:rPr lang="he-IL" smtClean="0"/>
              <a:t>כ"ו/סיון/תשפ"ה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4785D83-2033-AF7B-0249-4990B78DC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AD26EBE-E4ED-C71F-8AEE-8137E0FA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414DA-2CF7-441B-8D8B-A1E9711CD53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827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807AD3-5EC9-474D-8663-5634DE454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7FAD377-0B22-6D59-F8A0-7ACD8F37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3F5CA46-2147-4B45-F29D-37F0C9F00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D96C-90F9-4C01-9698-A1F88E0E1612}" type="datetimeFigureOut">
              <a:rPr lang="he-IL" smtClean="0"/>
              <a:t>כ"ו/סיון/תשפ"ה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DEF3EB5-2112-22DC-2EEC-31087ABA2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FE06414-11E9-8C26-419F-EE2C2D2CD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414DA-2CF7-441B-8D8B-A1E9711CD53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6696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C7E09CC-2E43-4CCD-3DF7-524DE5D5A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7791315-9EE9-352E-E86C-B4F12852A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5EC9CB0-DFE5-3742-7D4F-5C26F5912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D96C-90F9-4C01-9698-A1F88E0E1612}" type="datetimeFigureOut">
              <a:rPr lang="he-IL" smtClean="0"/>
              <a:t>כ"ו/סיון/תשפ"ה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1D80BF0-B928-E12E-7810-0883DCE3F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46B8121-CEA8-D6E5-4E4F-CFC9EC76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414DA-2CF7-441B-8D8B-A1E9711CD53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222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129FAEF-97A9-E520-90AD-0DDE4154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09D196B-4B4F-BBE9-E682-24BEC531D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F80E5151-AC28-DD03-276F-4A97779A8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0F69F0D-19B3-F8E5-B1EB-BACE685B7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D96C-90F9-4C01-9698-A1F88E0E1612}" type="datetimeFigureOut">
              <a:rPr lang="he-IL" smtClean="0"/>
              <a:t>כ"ו/סיון/תשפ"ה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B99D859-E433-58BC-1275-BB6E85D0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DB583EA-D13F-8083-3857-A6AFED558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414DA-2CF7-441B-8D8B-A1E9711CD53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2515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964054E-FDC3-6E41-0A3A-D1D1CF48B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9E30A36-C930-551D-F704-B769585F5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03FB139-AC19-A68F-288A-D315C697D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5281FC3C-9421-55A5-531C-AFC3CF7E64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DC5BDC0C-9E27-562E-6D31-77CE5DB30E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3D817880-6A3E-EA0E-2621-56C01F720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D96C-90F9-4C01-9698-A1F88E0E1612}" type="datetimeFigureOut">
              <a:rPr lang="he-IL" smtClean="0"/>
              <a:t>כ"ו/סיון/תשפ"ה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33310F52-4485-9113-FE12-3E518ECB6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8017F0AF-6104-2C71-628A-DF9452099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414DA-2CF7-441B-8D8B-A1E9711CD53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99155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58D2AA4-B459-DA48-9A80-56DDCC116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5EB4E737-60A4-511D-1E5F-ACFB4FBCB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D96C-90F9-4C01-9698-A1F88E0E1612}" type="datetimeFigureOut">
              <a:rPr lang="he-IL" smtClean="0"/>
              <a:t>כ"ו/סיון/תשפ"ה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A380C2E8-536B-947B-C611-B73FDF85D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64FB245E-399F-5F91-4B89-3CE3ADE06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414DA-2CF7-441B-8D8B-A1E9711CD53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4250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B4C9A7D7-6060-70A4-2FC5-AD64155CC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D96C-90F9-4C01-9698-A1F88E0E1612}" type="datetimeFigureOut">
              <a:rPr lang="he-IL" smtClean="0"/>
              <a:t>כ"ו/סיון/תשפ"ה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31AD7AAB-49F9-1778-F31A-806948C60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5B6719BC-986A-DC5E-E342-5643500C8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414DA-2CF7-441B-8D8B-A1E9711CD53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342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C1EE0B-65F7-1CA2-2E2C-1DDB1123B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0EE52BC-C1B2-D5B0-1B57-FEC13790C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5F8783F-6A2F-AA6B-0AED-10541B08F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1779B20-4A03-A739-7A73-9A552608E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D96C-90F9-4C01-9698-A1F88E0E1612}" type="datetimeFigureOut">
              <a:rPr lang="he-IL" smtClean="0"/>
              <a:t>כ"ו/סיון/תשפ"ה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78C6B65-8051-F38F-9017-727420D98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F453A0B-C21C-5912-8E74-A6B44435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414DA-2CF7-441B-8D8B-A1E9711CD53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155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7F0D7D2-BBC8-E731-2F5B-65A57D0BD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FFC765A9-178C-D864-1796-4E97B6DD0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10AA6D1-7A65-38E1-5B1E-96AE360FD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A124301-DC4E-C6A0-1A16-FAC5AAE18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2D96C-90F9-4C01-9698-A1F88E0E1612}" type="datetimeFigureOut">
              <a:rPr lang="he-IL" smtClean="0"/>
              <a:t>כ"ו/סיון/תשפ"ה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AC5C1A9-C2DE-CF48-602A-37C469453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2266575-25E0-848B-497A-908B85531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414DA-2CF7-441B-8D8B-A1E9711CD53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077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9B1F446F-0C0D-0322-BD39-E9FF8016D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B191735-557F-49D1-9364-3C71DBE29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9D62FAC-A541-4AEB-6187-DCE36844D8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2D96C-90F9-4C01-9698-A1F88E0E1612}" type="datetimeFigureOut">
              <a:rPr lang="he-IL" smtClean="0"/>
              <a:t>כ"ו/סיון/תשפ"ה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7B5526C-06B5-DE87-86C8-1D68D5FAA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E1837E0-CC9D-2C63-09E9-8E1482F9B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414DA-2CF7-441B-8D8B-A1E9711CD53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791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yuxinc/summer-olympics-weightlifting-records-2000-to-202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customXml" Target="../ink/ink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61.png"/><Relationship Id="rId4" Type="http://schemas.openxmlformats.org/officeDocument/2006/relationships/image" Target="../media/image58.png"/><Relationship Id="rId9" Type="http://schemas.openxmlformats.org/officeDocument/2006/relationships/customXml" Target="../ink/ink4.xml"/><Relationship Id="rId1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yuxinc/summer-olympics-weightlifting-records-2000-to-2020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de/amiros1/olympic-weightlifting-cleaning-and-filling" TargetMode="Externa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ECA8FC6D-C6C3-9F30-F251-A9CF1ED82AC5}"/>
              </a:ext>
            </a:extLst>
          </p:cNvPr>
          <p:cNvSpPr txBox="1"/>
          <p:nvPr/>
        </p:nvSpPr>
        <p:spPr>
          <a:xfrm>
            <a:off x="0" y="135791"/>
            <a:ext cx="12027160" cy="34932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400" dirty="0"/>
              <a:t>Olympic Weightlifting : </a:t>
            </a:r>
          </a:p>
          <a:p>
            <a:pPr algn="ctr"/>
            <a:r>
              <a:rPr lang="en-US" sz="3400" dirty="0"/>
              <a:t>End-to-End Analytical Project</a:t>
            </a:r>
            <a:endParaRPr lang="he-IL" sz="3400" dirty="0"/>
          </a:p>
          <a:p>
            <a:pPr algn="ctr"/>
            <a:endParaRPr lang="en-US" sz="4400" dirty="0"/>
          </a:p>
          <a:p>
            <a:pPr algn="ctr"/>
            <a:r>
              <a:rPr lang="en-US" sz="3300" b="1" dirty="0">
                <a:solidFill>
                  <a:srgbClr val="FF0000"/>
                </a:solidFill>
              </a:rPr>
              <a:t>Python</a:t>
            </a:r>
            <a:r>
              <a:rPr lang="en-US" sz="3300" dirty="0"/>
              <a:t>   |   </a:t>
            </a:r>
            <a:r>
              <a:rPr lang="en-US" sz="3300" b="1" dirty="0">
                <a:solidFill>
                  <a:schemeClr val="accent6"/>
                </a:solidFill>
              </a:rPr>
              <a:t>SQL (</a:t>
            </a:r>
            <a:r>
              <a:rPr lang="en-US" sz="3300" b="1" dirty="0" err="1">
                <a:solidFill>
                  <a:schemeClr val="accent6"/>
                </a:solidFill>
              </a:rPr>
              <a:t>DubkDB</a:t>
            </a:r>
            <a:r>
              <a:rPr lang="en-US" sz="3300" b="1" dirty="0">
                <a:solidFill>
                  <a:schemeClr val="accent6"/>
                </a:solidFill>
              </a:rPr>
              <a:t>)</a:t>
            </a:r>
            <a:r>
              <a:rPr lang="en-US" sz="3300" dirty="0"/>
              <a:t>   |   </a:t>
            </a:r>
            <a:r>
              <a:rPr lang="en-US" sz="3300" b="1" dirty="0">
                <a:solidFill>
                  <a:schemeClr val="accent1"/>
                </a:solidFill>
              </a:rPr>
              <a:t>Tableau</a:t>
            </a:r>
            <a:r>
              <a:rPr lang="en-US" sz="3300" dirty="0">
                <a:solidFill>
                  <a:schemeClr val="accent1"/>
                </a:solidFill>
              </a:rPr>
              <a:t> </a:t>
            </a:r>
            <a:endParaRPr lang="he-IL" sz="3300" dirty="0">
              <a:solidFill>
                <a:schemeClr val="accent1"/>
              </a:solidFill>
            </a:endParaRPr>
          </a:p>
          <a:p>
            <a:pPr algn="ctr"/>
            <a:endParaRPr lang="en-US" sz="1600" dirty="0">
              <a:solidFill>
                <a:schemeClr val="accent1"/>
              </a:solidFill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Pandas, </a:t>
            </a:r>
            <a:r>
              <a:rPr lang="en-US" sz="1600" dirty="0" err="1">
                <a:solidFill>
                  <a:srgbClr val="FF0000"/>
                </a:solidFill>
              </a:rPr>
              <a:t>Plotly</a:t>
            </a:r>
            <a:r>
              <a:rPr lang="en-US" sz="1600" dirty="0">
                <a:solidFill>
                  <a:srgbClr val="FF0000"/>
                </a:solidFill>
              </a:rPr>
              <a:t> , Seaborn, Regex, Wikipedia API, </a:t>
            </a:r>
            <a:r>
              <a:rPr lang="en-US" sz="1600" dirty="0" err="1">
                <a:solidFill>
                  <a:srgbClr val="FF0000"/>
                </a:solidFill>
              </a:rPr>
              <a:t>pycountry</a:t>
            </a:r>
            <a:r>
              <a:rPr lang="en-US" sz="1600" dirty="0">
                <a:solidFill>
                  <a:srgbClr val="FF0000"/>
                </a:solidFill>
              </a:rPr>
              <a:t>   </a:t>
            </a:r>
            <a:r>
              <a:rPr lang="en-US" sz="1600" dirty="0"/>
              <a:t>|  </a:t>
            </a:r>
            <a:r>
              <a:rPr lang="en-US" sz="1600" dirty="0">
                <a:solidFill>
                  <a:schemeClr val="accent6"/>
                </a:solidFill>
              </a:rPr>
              <a:t>CTE, Windows Functions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/>
              <a:t>|   </a:t>
            </a:r>
            <a:r>
              <a:rPr lang="en-US" sz="1600" dirty="0">
                <a:solidFill>
                  <a:schemeClr val="accent1"/>
                </a:solidFill>
              </a:rPr>
              <a:t>Cohort Analysis, LOD Expressions,  Sankey Diagram</a:t>
            </a:r>
          </a:p>
          <a:p>
            <a:pPr algn="ctr"/>
            <a:endParaRPr lang="he-IL" sz="4400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B2604696-635F-FBD0-3A7D-308E18B78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038" y="3791350"/>
            <a:ext cx="8564008" cy="2202830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EA8F40A-2077-0BC4-F154-48D09E061727}"/>
              </a:ext>
            </a:extLst>
          </p:cNvPr>
          <p:cNvSpPr txBox="1"/>
          <p:nvPr/>
        </p:nvSpPr>
        <p:spPr>
          <a:xfrm>
            <a:off x="-189112" y="6294975"/>
            <a:ext cx="926763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hlinkClick r:id="rId3"/>
              </a:rPr>
              <a:t>https://www.kaggle.com/datasets/yuxinc/summer-olympics-weightlifting-records-2000-to-2020</a:t>
            </a:r>
            <a:endParaRPr lang="he-IL" sz="1300" b="1" dirty="0"/>
          </a:p>
          <a:p>
            <a:endParaRPr lang="he-IL" sz="1300" b="1" dirty="0"/>
          </a:p>
        </p:txBody>
      </p:sp>
    </p:spTree>
    <p:extLst>
      <p:ext uri="{BB962C8B-B14F-4D97-AF65-F5344CB8AC3E}">
        <p14:creationId xmlns:p14="http://schemas.microsoft.com/office/powerpoint/2010/main" val="3154031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C15F9-DC7A-BDD1-83A3-28DC64604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E2884745-CDE5-F27D-3B03-47092E8ECC7A}"/>
              </a:ext>
            </a:extLst>
          </p:cNvPr>
          <p:cNvSpPr txBox="1"/>
          <p:nvPr/>
        </p:nvSpPr>
        <p:spPr>
          <a:xfrm>
            <a:off x="4480560" y="198120"/>
            <a:ext cx="380238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500" b="1" dirty="0">
                <a:highlight>
                  <a:srgbClr val="00FFFF"/>
                </a:highlight>
              </a:rPr>
              <a:t>Data Cleaning</a:t>
            </a:r>
            <a:endParaRPr lang="he-IL" sz="2500" b="1" dirty="0">
              <a:highlight>
                <a:srgbClr val="00FFFF"/>
              </a:highlight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81E6A9E-28BF-CD85-6760-AFE1E8C6363B}"/>
              </a:ext>
            </a:extLst>
          </p:cNvPr>
          <p:cNvSpPr txBox="1"/>
          <p:nvPr/>
        </p:nvSpPr>
        <p:spPr>
          <a:xfrm>
            <a:off x="958254" y="2152261"/>
            <a:ext cx="10683240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500" dirty="0"/>
              <a:t>לא רק ניקיתי את הדאטה אלא גם יצרתי עמודות מחושבות מתוך ראייה קדימה – דברים שאני רוצה לבחון </a:t>
            </a:r>
            <a:r>
              <a:rPr lang="he-IL" sz="2500" dirty="0" err="1"/>
              <a:t>בפייתון</a:t>
            </a:r>
            <a:r>
              <a:rPr lang="he-IL" sz="2500" dirty="0"/>
              <a:t> וגם לייצא ל-</a:t>
            </a:r>
            <a:r>
              <a:rPr lang="en-US" sz="2500" dirty="0"/>
              <a:t>Tableau</a:t>
            </a:r>
            <a:r>
              <a:rPr lang="he-IL" sz="2500" dirty="0"/>
              <a:t> בהמשך.</a:t>
            </a:r>
          </a:p>
        </p:txBody>
      </p:sp>
    </p:spTree>
    <p:extLst>
      <p:ext uri="{BB962C8B-B14F-4D97-AF65-F5344CB8AC3E}">
        <p14:creationId xmlns:p14="http://schemas.microsoft.com/office/powerpoint/2010/main" val="35697110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5BB8E-5A6A-F185-FEEF-6258D7546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1D716241-5814-B634-64FF-A8EBCEDE1B01}"/>
              </a:ext>
            </a:extLst>
          </p:cNvPr>
          <p:cNvSpPr txBox="1"/>
          <p:nvPr/>
        </p:nvSpPr>
        <p:spPr>
          <a:xfrm>
            <a:off x="3013788" y="139960"/>
            <a:ext cx="680927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Advanced </a:t>
            </a:r>
            <a:r>
              <a:rPr lang="en-US" b="1" dirty="0">
                <a:highlight>
                  <a:srgbClr val="FFFF00"/>
                </a:highlight>
              </a:rPr>
              <a:t>Exploratory Dashboard </a:t>
            </a:r>
            <a:r>
              <a:rPr lang="en-US" dirty="0">
                <a:highlight>
                  <a:srgbClr val="FFFF00"/>
                </a:highlight>
              </a:rPr>
              <a:t>To Analyze and Compare CPP &amp; CCP</a:t>
            </a:r>
            <a:endParaRPr lang="he-IL" dirty="0">
              <a:highlight>
                <a:srgbClr val="FFFF00"/>
              </a:highlight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71CE497C-4F2D-8327-DDCB-502D32E7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650" y="699648"/>
            <a:ext cx="6799534" cy="3562057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96DFB093-A869-1536-2183-1387DD1059D5}"/>
              </a:ext>
            </a:extLst>
          </p:cNvPr>
          <p:cNvSpPr txBox="1"/>
          <p:nvPr/>
        </p:nvSpPr>
        <p:spPr>
          <a:xfrm>
            <a:off x="8537512" y="699648"/>
            <a:ext cx="3438552" cy="14927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300" b="1" dirty="0"/>
              <a:t>בכל אחת מהנקודות הייתה רק פעם אחת שבה משקל הגוף של האתלטים היה זהה, ומה שהכריע היה משקל ההנפה המצטבר. בעזרת </a:t>
            </a:r>
            <a:r>
              <a:rPr lang="en-US" sz="1300" b="1" dirty="0"/>
              <a:t>tool tip</a:t>
            </a:r>
            <a:r>
              <a:rPr lang="he-IL" sz="1300" b="1" dirty="0"/>
              <a:t> נוכל לגלות את שם האתלטים, השנה והקטגוריה. כעת גם אפשר ללכת עם שאילתת אד-הוק ולשאול:</a:t>
            </a:r>
            <a:r>
              <a:rPr lang="en-US" sz="1300" b="1" dirty="0"/>
              <a:t> </a:t>
            </a:r>
            <a:r>
              <a:rPr lang="he-IL" sz="1300" b="1" dirty="0"/>
              <a:t>איזה הנפה בדיוק תרמה לניצחון? הרי </a:t>
            </a:r>
            <a:r>
              <a:rPr lang="he-IL" sz="1300" b="1" dirty="0" err="1"/>
              <a:t>הטוטל</a:t>
            </a:r>
            <a:r>
              <a:rPr lang="he-IL" sz="1300" b="1" dirty="0"/>
              <a:t> מחושב לפי </a:t>
            </a:r>
            <a:r>
              <a:rPr lang="en-US" sz="1300" b="1" dirty="0" err="1"/>
              <a:t>Snatch+cj</a:t>
            </a:r>
            <a:r>
              <a:rPr lang="he-IL" sz="1300" b="1" dirty="0"/>
              <a:t>.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5CE4451-86AE-F8D2-DD77-B34B8962E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819" y="2480677"/>
            <a:ext cx="7859930" cy="423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64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F3E18-C777-04F8-099A-8B4012556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A71B12D8-8D1B-77F2-FF44-7EBC39B9B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392"/>
            <a:ext cx="12192000" cy="5280310"/>
          </a:xfrm>
          <a:prstGeom prst="rect">
            <a:avLst/>
          </a:prstGeom>
        </p:spPr>
      </p:pic>
      <p:sp>
        <p:nvSpPr>
          <p:cNvPr id="4" name="אליפסה 3">
            <a:extLst>
              <a:ext uri="{FF2B5EF4-FFF2-40B4-BE49-F238E27FC236}">
                <a16:creationId xmlns:a16="http://schemas.microsoft.com/office/drawing/2014/main" id="{C6E572DB-B1B0-9EF5-81DA-32A2E57B35D2}"/>
              </a:ext>
            </a:extLst>
          </p:cNvPr>
          <p:cNvSpPr/>
          <p:nvPr/>
        </p:nvSpPr>
        <p:spPr>
          <a:xfrm>
            <a:off x="3041780" y="4394718"/>
            <a:ext cx="503853" cy="92373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04E53261-3102-64B9-9D48-010A41D74063}"/>
              </a:ext>
            </a:extLst>
          </p:cNvPr>
          <p:cNvSpPr/>
          <p:nvPr/>
        </p:nvSpPr>
        <p:spPr>
          <a:xfrm>
            <a:off x="2631233" y="4394718"/>
            <a:ext cx="410547" cy="9237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19218232-E189-CE01-D74A-34F59F69B9AD}"/>
              </a:ext>
            </a:extLst>
          </p:cNvPr>
          <p:cNvSpPr txBox="1"/>
          <p:nvPr/>
        </p:nvSpPr>
        <p:spPr>
          <a:xfrm>
            <a:off x="755780" y="261257"/>
            <a:ext cx="296713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Total = snatch + </a:t>
            </a:r>
            <a:r>
              <a:rPr lang="en-US" dirty="0" err="1">
                <a:highlight>
                  <a:srgbClr val="FFFF00"/>
                </a:highlight>
              </a:rPr>
              <a:t>cj</a:t>
            </a:r>
            <a:endParaRPr lang="he-IL" dirty="0">
              <a:highlight>
                <a:srgbClr val="FFFF00"/>
              </a:highlight>
            </a:endParaRPr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4A210F85-5520-9408-CFCB-10EFA8ACFA4D}"/>
              </a:ext>
            </a:extLst>
          </p:cNvPr>
          <p:cNvCxnSpPr/>
          <p:nvPr/>
        </p:nvCxnSpPr>
        <p:spPr>
          <a:xfrm>
            <a:off x="2397967" y="662473"/>
            <a:ext cx="867747" cy="3405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027F1A27-13AC-11D0-BA7A-0B0DF47807DC}"/>
              </a:ext>
            </a:extLst>
          </p:cNvPr>
          <p:cNvSpPr txBox="1"/>
          <p:nvPr/>
        </p:nvSpPr>
        <p:spPr>
          <a:xfrm>
            <a:off x="4982547" y="0"/>
            <a:ext cx="7088155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אז בשני המקרים </a:t>
            </a:r>
            <a:r>
              <a:rPr lang="he-IL" dirty="0" err="1"/>
              <a:t>הקריטים</a:t>
            </a:r>
            <a:r>
              <a:rPr lang="he-IL" dirty="0"/>
              <a:t> האלה, של משקל גוף זהה בין שני מקומות עוקבים (1 מול 2, 3 מול 4),</a:t>
            </a:r>
          </a:p>
          <a:p>
            <a:r>
              <a:rPr lang="he-IL" b="1" dirty="0"/>
              <a:t>הקרב תמיד מוכרע על ידי ההנפה </a:t>
            </a:r>
            <a:r>
              <a:rPr lang="en-US" b="1" dirty="0" err="1"/>
              <a:t>cj</a:t>
            </a:r>
            <a:r>
              <a:rPr lang="he-IL" b="1" dirty="0"/>
              <a:t> !</a:t>
            </a:r>
            <a:r>
              <a:rPr lang="he-IL" dirty="0"/>
              <a:t> למרות שהיא. ויותר מזה, גם רואים שדווקא ה-</a:t>
            </a:r>
            <a:r>
              <a:rPr lang="en-US" dirty="0"/>
              <a:t>snatch</a:t>
            </a:r>
            <a:r>
              <a:rPr lang="he-IL" dirty="0"/>
              <a:t> של המפסיד היה גבוה יותר.</a:t>
            </a:r>
            <a:r>
              <a:rPr lang="he-IL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C&amp;J</a:t>
            </a:r>
            <a:r>
              <a:rPr lang="he-IL" b="1" dirty="0">
                <a:solidFill>
                  <a:schemeClr val="accent2">
                    <a:lumMod val="75000"/>
                  </a:schemeClr>
                </a:solidFill>
              </a:rPr>
              <a:t> גבוה יכול לשחק תפקיד משמעותי יותר </a:t>
            </a:r>
            <a:r>
              <a:rPr lang="he-IL" b="1" i="1" dirty="0">
                <a:solidFill>
                  <a:schemeClr val="accent2">
                    <a:lumMod val="75000"/>
                  </a:schemeClr>
                </a:solidFill>
              </a:rPr>
              <a:t>בקרבות </a:t>
            </a:r>
            <a:r>
              <a:rPr lang="he-IL" b="1" i="1" dirty="0" err="1">
                <a:solidFill>
                  <a:schemeClr val="accent2">
                    <a:lumMod val="75000"/>
                  </a:schemeClr>
                </a:solidFill>
              </a:rPr>
              <a:t>קריטים</a:t>
            </a:r>
            <a:r>
              <a:rPr lang="he-IL" b="1" dirty="0">
                <a:solidFill>
                  <a:schemeClr val="accent2">
                    <a:lumMod val="7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938626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1234D-DD72-5C94-A680-2FC7C8FF5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7E62637A-6178-A80C-1CD7-3B81B34A1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493"/>
            <a:ext cx="12192000" cy="6147013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0F38CFD5-1BA4-C40C-C4E1-5D249823888E}"/>
              </a:ext>
            </a:extLst>
          </p:cNvPr>
          <p:cNvSpPr txBox="1"/>
          <p:nvPr/>
        </p:nvSpPr>
        <p:spPr>
          <a:xfrm>
            <a:off x="6372809" y="205273"/>
            <a:ext cx="3974840" cy="193899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r>
              <a:rPr lang="he-IL" sz="1500" dirty="0">
                <a:highlight>
                  <a:srgbClr val="FF00FF"/>
                </a:highlight>
              </a:rPr>
              <a:t>בזכות </a:t>
            </a:r>
            <a:r>
              <a:rPr lang="he-IL" sz="1500" dirty="0" err="1">
                <a:highlight>
                  <a:srgbClr val="FF00FF"/>
                </a:highlight>
              </a:rPr>
              <a:t>הדאשבורד</a:t>
            </a:r>
            <a:r>
              <a:rPr lang="he-IL" sz="1500" dirty="0">
                <a:highlight>
                  <a:srgbClr val="FF00FF"/>
                </a:highlight>
              </a:rPr>
              <a:t> האינטראקטיבי הזה ניתן לראות שהמקרה הנדיר שבו משקל הגוף של האתלטים זהה והמדליה הוכרעה על בסיס משקל ההנפה – קרה פעמיים בלבד בסך </a:t>
            </a:r>
            <a:r>
              <a:rPr lang="he-IL" sz="1500" dirty="0" err="1">
                <a:highlight>
                  <a:srgbClr val="FF00FF"/>
                </a:highlight>
              </a:rPr>
              <a:t>הכל</a:t>
            </a:r>
            <a:r>
              <a:rPr lang="he-IL" sz="1500" dirty="0">
                <a:highlight>
                  <a:srgbClr val="FF00FF"/>
                </a:highlight>
              </a:rPr>
              <a:t>!</a:t>
            </a:r>
          </a:p>
          <a:p>
            <a:endParaRPr lang="he-IL" sz="1500" dirty="0">
              <a:highlight>
                <a:srgbClr val="FF00FF"/>
              </a:highlight>
            </a:endParaRPr>
          </a:p>
          <a:p>
            <a:r>
              <a:rPr lang="he-IL" sz="1500" b="1" i="1" dirty="0">
                <a:highlight>
                  <a:srgbClr val="FF00FF"/>
                </a:highlight>
              </a:rPr>
              <a:t>פעם אחת </a:t>
            </a:r>
            <a:r>
              <a:rPr lang="he-IL" sz="1500" dirty="0">
                <a:highlight>
                  <a:srgbClr val="FF00FF"/>
                </a:highlight>
              </a:rPr>
              <a:t>בקרב על מדלית ארד (</a:t>
            </a:r>
            <a:r>
              <a:rPr lang="en-US" sz="1500" dirty="0">
                <a:highlight>
                  <a:srgbClr val="FF00FF"/>
                </a:highlight>
              </a:rPr>
              <a:t>CPP</a:t>
            </a:r>
            <a:r>
              <a:rPr lang="he-IL" sz="1500" dirty="0">
                <a:highlight>
                  <a:srgbClr val="FF00FF"/>
                </a:highlight>
              </a:rPr>
              <a:t>)</a:t>
            </a:r>
          </a:p>
          <a:p>
            <a:endParaRPr lang="he-IL" sz="1500" b="1" i="1" dirty="0">
              <a:highlight>
                <a:srgbClr val="FF00FF"/>
              </a:highlight>
            </a:endParaRPr>
          </a:p>
          <a:p>
            <a:r>
              <a:rPr lang="he-IL" sz="1500" b="1" i="1" dirty="0">
                <a:highlight>
                  <a:srgbClr val="FF00FF"/>
                </a:highlight>
              </a:rPr>
              <a:t>פעם אחת</a:t>
            </a:r>
            <a:r>
              <a:rPr lang="he-IL" sz="1500" dirty="0">
                <a:highlight>
                  <a:srgbClr val="FF00FF"/>
                </a:highlight>
              </a:rPr>
              <a:t> בקרב על מדלית זהב </a:t>
            </a:r>
            <a:r>
              <a:rPr lang="en-US" sz="1500" dirty="0">
                <a:highlight>
                  <a:srgbClr val="FF00FF"/>
                </a:highlight>
              </a:rPr>
              <a:t>(CCP)</a:t>
            </a:r>
            <a:endParaRPr lang="he-IL" sz="1500" b="1" i="1" dirty="0">
              <a:highlight>
                <a:srgbClr val="FF00FF"/>
              </a:highlight>
            </a:endParaRPr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11CFBD50-AAD8-387E-2D42-0F911BEB765F}"/>
              </a:ext>
            </a:extLst>
          </p:cNvPr>
          <p:cNvSpPr/>
          <p:nvPr/>
        </p:nvSpPr>
        <p:spPr>
          <a:xfrm>
            <a:off x="2332653" y="3265714"/>
            <a:ext cx="401216" cy="391886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BE96A4D0-54DB-C748-9CF9-3979AF83C830}"/>
              </a:ext>
            </a:extLst>
          </p:cNvPr>
          <p:cNvCxnSpPr/>
          <p:nvPr/>
        </p:nvCxnSpPr>
        <p:spPr>
          <a:xfrm flipV="1">
            <a:off x="2845837" y="1334278"/>
            <a:ext cx="8126963" cy="2094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אליפסה 11">
            <a:extLst>
              <a:ext uri="{FF2B5EF4-FFF2-40B4-BE49-F238E27FC236}">
                <a16:creationId xmlns:a16="http://schemas.microsoft.com/office/drawing/2014/main" id="{75D210CD-7891-E5F1-4C9A-1C0B9EDD4ABA}"/>
              </a:ext>
            </a:extLst>
          </p:cNvPr>
          <p:cNvSpPr/>
          <p:nvPr/>
        </p:nvSpPr>
        <p:spPr>
          <a:xfrm>
            <a:off x="7001070" y="3959914"/>
            <a:ext cx="314130" cy="313506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01609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6322E-3E4E-8C8B-3104-55D783857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1183E74-2B95-BC8A-97AB-F4A2FE584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619"/>
            <a:ext cx="12192000" cy="5910762"/>
          </a:xfrm>
          <a:prstGeom prst="rect">
            <a:avLst/>
          </a:prstGeom>
        </p:spPr>
      </p:pic>
      <p:sp>
        <p:nvSpPr>
          <p:cNvPr id="4" name="אליפסה 3">
            <a:extLst>
              <a:ext uri="{FF2B5EF4-FFF2-40B4-BE49-F238E27FC236}">
                <a16:creationId xmlns:a16="http://schemas.microsoft.com/office/drawing/2014/main" id="{4578E695-9274-40E7-D0B5-BEDC9D605674}"/>
              </a:ext>
            </a:extLst>
          </p:cNvPr>
          <p:cNvSpPr/>
          <p:nvPr/>
        </p:nvSpPr>
        <p:spPr>
          <a:xfrm>
            <a:off x="6319936" y="1692575"/>
            <a:ext cx="314130" cy="3233988"/>
          </a:xfrm>
          <a:prstGeom prst="ellipse">
            <a:avLst/>
          </a:prstGeom>
          <a:noFill/>
          <a:ln w="19050">
            <a:solidFill>
              <a:srgbClr val="E85E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50B70942-38EB-5791-5E3E-DD1FCA46C0A5}"/>
              </a:ext>
            </a:extLst>
          </p:cNvPr>
          <p:cNvSpPr/>
          <p:nvPr/>
        </p:nvSpPr>
        <p:spPr>
          <a:xfrm>
            <a:off x="1387150" y="1035698"/>
            <a:ext cx="314130" cy="4043265"/>
          </a:xfrm>
          <a:prstGeom prst="ellipse">
            <a:avLst/>
          </a:prstGeom>
          <a:noFill/>
          <a:ln w="19050">
            <a:solidFill>
              <a:srgbClr val="E85E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56BAC6D7-2B2F-9E76-1627-228A1665BBD0}"/>
              </a:ext>
            </a:extLst>
          </p:cNvPr>
          <p:cNvSpPr txBox="1"/>
          <p:nvPr/>
        </p:nvSpPr>
        <p:spPr>
          <a:xfrm>
            <a:off x="9559213" y="4711958"/>
            <a:ext cx="2491273" cy="2015936"/>
          </a:xfrm>
          <a:prstGeom prst="rect">
            <a:avLst/>
          </a:prstGeom>
          <a:solidFill>
            <a:srgbClr val="FFC000"/>
          </a:solidFill>
        </p:spPr>
        <p:txBody>
          <a:bodyPr wrap="square" rtlCol="1">
            <a:spAutoFit/>
          </a:bodyPr>
          <a:lstStyle/>
          <a:p>
            <a:r>
              <a:rPr lang="he-IL" sz="2500" dirty="0"/>
              <a:t>נקודות ורודות: קרבות שהוכרו על בסיס משקל גוף</a:t>
            </a:r>
            <a:r>
              <a:rPr lang="en-US" sz="2500" dirty="0"/>
              <a:t> </a:t>
            </a:r>
            <a:r>
              <a:rPr lang="he-IL" sz="2500" dirty="0"/>
              <a:t>(האתלטים הניפו אותו משקל!)</a:t>
            </a:r>
          </a:p>
        </p:txBody>
      </p:sp>
    </p:spTree>
    <p:extLst>
      <p:ext uri="{BB962C8B-B14F-4D97-AF65-F5344CB8AC3E}">
        <p14:creationId xmlns:p14="http://schemas.microsoft.com/office/powerpoint/2010/main" val="21865573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66A0D-328B-0B94-D60A-1976CC630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25AE952A-1F40-EF97-F5DC-95A273BBD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44" y="76546"/>
            <a:ext cx="11457895" cy="6704908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45442F46-6AF1-C254-651B-C2BAB448CDDA}"/>
              </a:ext>
            </a:extLst>
          </p:cNvPr>
          <p:cNvSpPr txBox="1"/>
          <p:nvPr/>
        </p:nvSpPr>
        <p:spPr>
          <a:xfrm>
            <a:off x="10114384" y="2677885"/>
            <a:ext cx="1754155" cy="255454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1">
            <a:spAutoFit/>
          </a:bodyPr>
          <a:lstStyle/>
          <a:p>
            <a:r>
              <a:rPr lang="he-IL" sz="1600" dirty="0">
                <a:solidFill>
                  <a:srgbClr val="FF0000"/>
                </a:solidFill>
              </a:rPr>
              <a:t>ראינו שקרבות שמוכרעים על ידי משקל </a:t>
            </a:r>
            <a:r>
              <a:rPr lang="he-IL" sz="1600" i="1" dirty="0">
                <a:solidFill>
                  <a:srgbClr val="FF0000"/>
                </a:solidFill>
              </a:rPr>
              <a:t>הנפה</a:t>
            </a:r>
            <a:r>
              <a:rPr lang="he-IL" sz="1600" dirty="0">
                <a:solidFill>
                  <a:srgbClr val="FF0000"/>
                </a:solidFill>
              </a:rPr>
              <a:t> הם מאוד נדירים. אבל גם קרבות שמוכרעים על בסיס </a:t>
            </a:r>
            <a:r>
              <a:rPr lang="he-IL" sz="1600" i="1" dirty="0">
                <a:solidFill>
                  <a:srgbClr val="FF0000"/>
                </a:solidFill>
              </a:rPr>
              <a:t>משקל גוף הם נדירים (פחות) ומעניינים </a:t>
            </a:r>
            <a:r>
              <a:rPr lang="he-IL" sz="1600" i="1" dirty="0" err="1">
                <a:solidFill>
                  <a:srgbClr val="FF0000"/>
                </a:solidFill>
              </a:rPr>
              <a:t>ודרמטים</a:t>
            </a:r>
            <a:r>
              <a:rPr lang="he-IL" sz="1600" i="1" dirty="0">
                <a:solidFill>
                  <a:srgbClr val="FF0000"/>
                </a:solidFill>
              </a:rPr>
              <a:t> (יותר)</a:t>
            </a:r>
            <a:endParaRPr lang="he-IL" sz="1600" dirty="0">
              <a:solidFill>
                <a:srgbClr val="FF0000"/>
              </a:solidFill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76962A0-1312-E39F-F923-21E06072B06F}"/>
              </a:ext>
            </a:extLst>
          </p:cNvPr>
          <p:cNvSpPr txBox="1"/>
          <p:nvPr/>
        </p:nvSpPr>
        <p:spPr>
          <a:xfrm>
            <a:off x="8658808" y="298580"/>
            <a:ext cx="290182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1">
            <a:spAutoFit/>
          </a:bodyPr>
          <a:lstStyle/>
          <a:p>
            <a:r>
              <a:rPr lang="he-IL" b="1" dirty="0"/>
              <a:t>השוואת </a:t>
            </a:r>
            <a:r>
              <a:rPr lang="he-IL" b="1" i="1" dirty="0">
                <a:highlight>
                  <a:srgbClr val="FF00FF"/>
                </a:highlight>
              </a:rPr>
              <a:t>כמות</a:t>
            </a:r>
            <a:r>
              <a:rPr lang="he-IL" b="1" i="1" dirty="0"/>
              <a:t> קרבות "צמודים במיוחד" ב-</a:t>
            </a:r>
            <a:r>
              <a:rPr lang="en-US" b="1" i="1" dirty="0"/>
              <a:t>CPP</a:t>
            </a:r>
            <a:r>
              <a:rPr lang="he-IL" b="1" i="1" dirty="0"/>
              <a:t> ו-</a:t>
            </a:r>
            <a:r>
              <a:rPr lang="en-US" b="1" i="1" dirty="0"/>
              <a:t>CCP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7241462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0B828-AEA4-DA67-42E9-E2F6E3DEA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4C9086CC-AF02-BE5E-74D3-09BA0E3E4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45" y="648941"/>
            <a:ext cx="11785710" cy="5994455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D766E34-016B-25F0-07BF-CD1E3E1DA55B}"/>
              </a:ext>
            </a:extLst>
          </p:cNvPr>
          <p:cNvSpPr txBox="1"/>
          <p:nvPr/>
        </p:nvSpPr>
        <p:spPr>
          <a:xfrm>
            <a:off x="8770775" y="279919"/>
            <a:ext cx="2901821" cy="923330"/>
          </a:xfrm>
          <a:prstGeom prst="rect">
            <a:avLst/>
          </a:prstGeom>
          <a:solidFill>
            <a:srgbClr val="E6E6E6"/>
          </a:solidFill>
        </p:spPr>
        <p:txBody>
          <a:bodyPr wrap="square" rtlCol="1">
            <a:spAutoFit/>
          </a:bodyPr>
          <a:lstStyle/>
          <a:p>
            <a:r>
              <a:rPr lang="he-IL" b="1" dirty="0"/>
              <a:t>השוואת "</a:t>
            </a:r>
            <a:r>
              <a:rPr lang="he-IL" b="1" i="1" dirty="0">
                <a:highlight>
                  <a:srgbClr val="00FF00"/>
                </a:highlight>
              </a:rPr>
              <a:t>איכות"</a:t>
            </a:r>
            <a:r>
              <a:rPr lang="he-IL" b="1" i="1" dirty="0"/>
              <a:t> קרבות "צמודים במיוחד" ב-</a:t>
            </a:r>
            <a:r>
              <a:rPr lang="en-US" b="1" i="1" dirty="0"/>
              <a:t>CPP</a:t>
            </a:r>
            <a:r>
              <a:rPr lang="he-IL" b="1" i="1" dirty="0"/>
              <a:t> ו-</a:t>
            </a:r>
            <a:r>
              <a:rPr lang="en-US" b="1" i="1" dirty="0"/>
              <a:t>CCP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36758762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F2556-F4BB-6926-6EF6-EF093C2AA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00E6754-9986-64F0-C822-96340DFEA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764"/>
            <a:ext cx="11675640" cy="593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954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B437A-55B4-BE9F-DD56-1F99F9C47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E8E8E7FF-D5CD-BC33-2828-170228B29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59984"/>
            <a:ext cx="5962260" cy="3488984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DD4ADED1-B8E6-1BFC-D777-207119B42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960"/>
            <a:ext cx="6573349" cy="3167093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9CE8BF89-27F5-AE2A-E3E9-A3C77581FEA3}"/>
              </a:ext>
            </a:extLst>
          </p:cNvPr>
          <p:cNvSpPr txBox="1"/>
          <p:nvPr/>
        </p:nvSpPr>
        <p:spPr>
          <a:xfrm>
            <a:off x="1959430" y="4077478"/>
            <a:ext cx="794494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אז יש יותר קרבות "צמודים בהחלט" על המקום הראשון (11 קרבות </a:t>
            </a:r>
            <a:r>
              <a:rPr lang="he-IL" dirty="0" err="1"/>
              <a:t>טוטל</a:t>
            </a:r>
            <a:r>
              <a:rPr lang="he-IL" dirty="0"/>
              <a:t>) לעומת 8 "צמודים בהחלט" על המקום השלישי, </a:t>
            </a:r>
          </a:p>
          <a:p>
            <a:endParaRPr lang="he-IL" dirty="0"/>
          </a:p>
          <a:p>
            <a:r>
              <a:rPr lang="he-IL" dirty="0"/>
              <a:t>אבל הקרבות "הצמודים בהחלט" על המיקום השלישי </a:t>
            </a:r>
            <a:r>
              <a:rPr lang="en-US" dirty="0"/>
              <a:t>(CPP)</a:t>
            </a:r>
            <a:r>
              <a:rPr lang="he-IL" dirty="0"/>
              <a:t> הם הרבה יותר צמודים </a:t>
            </a:r>
            <a:r>
              <a:rPr lang="he-IL" dirty="0" err="1"/>
              <a:t>ודרמטים</a:t>
            </a:r>
            <a:r>
              <a:rPr lang="he-IL" dirty="0"/>
              <a:t> מאשר אלה שעל המקום הראשון </a:t>
            </a:r>
            <a:r>
              <a:rPr lang="en-US" dirty="0"/>
              <a:t>(CCP)</a:t>
            </a:r>
            <a:r>
              <a:rPr lang="he-IL" dirty="0"/>
              <a:t> </a:t>
            </a:r>
            <a:r>
              <a:rPr lang="en-US" dirty="0"/>
              <a:t>;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104947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8083341-7B6F-17D8-BFDF-8067F2A8AD81}"/>
              </a:ext>
            </a:extLst>
          </p:cNvPr>
          <p:cNvSpPr txBox="1"/>
          <p:nvPr/>
        </p:nvSpPr>
        <p:spPr>
          <a:xfrm>
            <a:off x="1620416" y="1383893"/>
            <a:ext cx="8951168" cy="352404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אז התחלתי עם שאלה וניסוח של </a:t>
            </a:r>
            <a:r>
              <a:rPr lang="he-IL" dirty="0" err="1"/>
              <a:t>איזשהי</a:t>
            </a:r>
            <a:r>
              <a:rPr lang="he-IL" dirty="0"/>
              <a:t> </a:t>
            </a:r>
            <a:r>
              <a:rPr lang="en-US" dirty="0"/>
              <a:t>CPP</a:t>
            </a:r>
            <a:r>
              <a:rPr lang="he-IL" dirty="0"/>
              <a:t>: </a:t>
            </a:r>
            <a:r>
              <a:rPr lang="en-US" sz="2100" b="1" dirty="0"/>
              <a:t>C</a:t>
            </a:r>
            <a:r>
              <a:rPr lang="en-US" dirty="0"/>
              <a:t>ritical </a:t>
            </a:r>
            <a:r>
              <a:rPr lang="en-US" sz="2100" b="1" dirty="0"/>
              <a:t>P</a:t>
            </a:r>
            <a:r>
              <a:rPr lang="en-US" dirty="0"/>
              <a:t>odium </a:t>
            </a:r>
            <a:r>
              <a:rPr lang="en-US" sz="2100" b="1" dirty="0"/>
              <a:t>P</a:t>
            </a:r>
            <a:r>
              <a:rPr lang="en-US" dirty="0"/>
              <a:t>oint</a:t>
            </a:r>
            <a:r>
              <a:rPr lang="he-IL" dirty="0"/>
              <a:t>, </a:t>
            </a:r>
            <a:r>
              <a:rPr lang="he-IL" dirty="0" err="1"/>
              <a:t>איזשהי</a:t>
            </a:r>
            <a:r>
              <a:rPr lang="he-IL" dirty="0"/>
              <a:t> הבחנה לגבי "נקודה" מעניינת שאפשר להסתכל עליה (הקרב על המקום השלישי). מתוך כך אפיינתי ובניתי מטריקות ומדדים כמו "קרבות צמודים" ו"קרבות צמודים בהחלט" (משני סוגים – כאלה שהוכרעו על ידי משקל גוף, וכאלה שהוכרעו על ידי משקל ההנפה).</a:t>
            </a:r>
          </a:p>
          <a:p>
            <a:endParaRPr lang="he-IL" dirty="0"/>
          </a:p>
          <a:p>
            <a:r>
              <a:rPr lang="he-IL" dirty="0" err="1"/>
              <a:t>בהמשך,הרחבתי</a:t>
            </a:r>
            <a:r>
              <a:rPr lang="he-IL" dirty="0"/>
              <a:t> את זה גם לקרב על המקום הראשון – </a:t>
            </a:r>
            <a:r>
              <a:rPr lang="en-US" sz="2200" b="1" dirty="0"/>
              <a:t>C</a:t>
            </a:r>
            <a:r>
              <a:rPr lang="en-US" dirty="0"/>
              <a:t>ritical </a:t>
            </a:r>
            <a:r>
              <a:rPr lang="en-US" sz="2200" b="1" dirty="0"/>
              <a:t>C</a:t>
            </a:r>
            <a:r>
              <a:rPr lang="en-US" dirty="0"/>
              <a:t>hampion </a:t>
            </a:r>
            <a:r>
              <a:rPr lang="en-US" sz="2200" b="1" dirty="0"/>
              <a:t>P</a:t>
            </a:r>
            <a:r>
              <a:rPr lang="en-US" dirty="0"/>
              <a:t>oint CCP</a:t>
            </a:r>
            <a:endParaRPr lang="he-IL" dirty="0"/>
          </a:p>
          <a:p>
            <a:endParaRPr lang="he-IL" dirty="0"/>
          </a:p>
          <a:p>
            <a:endParaRPr lang="he-IL" dirty="0"/>
          </a:p>
          <a:p>
            <a:r>
              <a:rPr lang="he-IL" dirty="0"/>
              <a:t>לאחר מכן, פניתי להשוות בין השתיים ובחנתי איפה יש יותר דרמה (יותר קרבות צמודים\צמודים בהחלט) ובניתי תמונת מצב. </a:t>
            </a:r>
          </a:p>
          <a:p>
            <a:endParaRPr lang="he-IL" dirty="0"/>
          </a:p>
          <a:p>
            <a:r>
              <a:rPr lang="he-IL" dirty="0"/>
              <a:t>כעת, אפנה להרחבה או הכללה (ראשונית) של הרעיון:</a:t>
            </a: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05B20ADE-EB1F-2EDE-DD44-80D837BCBD6A}"/>
              </a:ext>
            </a:extLst>
          </p:cNvPr>
          <p:cNvSpPr/>
          <p:nvPr/>
        </p:nvSpPr>
        <p:spPr>
          <a:xfrm>
            <a:off x="10440955" y="1"/>
            <a:ext cx="1751045" cy="13838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4B97CF43-8879-5C44-8564-1AA57C4D4AB4}"/>
              </a:ext>
            </a:extLst>
          </p:cNvPr>
          <p:cNvSpPr/>
          <p:nvPr/>
        </p:nvSpPr>
        <p:spPr>
          <a:xfrm>
            <a:off x="0" y="1"/>
            <a:ext cx="1751045" cy="13838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3D3B202C-16D3-2E53-D8A4-328C75B432CC}"/>
              </a:ext>
            </a:extLst>
          </p:cNvPr>
          <p:cNvSpPr/>
          <p:nvPr/>
        </p:nvSpPr>
        <p:spPr>
          <a:xfrm>
            <a:off x="0" y="5474107"/>
            <a:ext cx="1751045" cy="13838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4DDEC594-9B07-EB07-4821-6804A137B9E5}"/>
              </a:ext>
            </a:extLst>
          </p:cNvPr>
          <p:cNvSpPr/>
          <p:nvPr/>
        </p:nvSpPr>
        <p:spPr>
          <a:xfrm>
            <a:off x="10440954" y="5474108"/>
            <a:ext cx="1751045" cy="13838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77531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CEC05-F525-4BB2-2C24-4BEC482D6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22313E9-54A6-9C62-B0DF-4F116EC5BCE1}"/>
              </a:ext>
            </a:extLst>
          </p:cNvPr>
          <p:cNvSpPr txBox="1"/>
          <p:nvPr/>
        </p:nvSpPr>
        <p:spPr>
          <a:xfrm>
            <a:off x="8985381" y="185693"/>
            <a:ext cx="2724539" cy="13542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600" dirty="0">
                <a:highlight>
                  <a:srgbClr val="FFFF00"/>
                </a:highlight>
              </a:rPr>
              <a:t>CCP Analysis</a:t>
            </a:r>
          </a:p>
          <a:p>
            <a:pPr algn="ctr"/>
            <a:r>
              <a:rPr lang="en-US" sz="2800" dirty="0">
                <a:highlight>
                  <a:srgbClr val="FFFF00"/>
                </a:highlight>
              </a:rPr>
              <a:t>C</a:t>
            </a:r>
            <a:r>
              <a:rPr lang="en-US" sz="2600" dirty="0">
                <a:highlight>
                  <a:srgbClr val="FFFF00"/>
                </a:highlight>
              </a:rPr>
              <a:t>ritical </a:t>
            </a:r>
            <a:r>
              <a:rPr lang="en-US" sz="2800" b="1" i="1" dirty="0">
                <a:highlight>
                  <a:srgbClr val="FFFF00"/>
                </a:highlight>
              </a:rPr>
              <a:t>C</a:t>
            </a:r>
            <a:r>
              <a:rPr lang="en-US" sz="2600" b="1" i="1" dirty="0">
                <a:highlight>
                  <a:srgbClr val="FFFF00"/>
                </a:highlight>
              </a:rPr>
              <a:t>hampion</a:t>
            </a:r>
            <a:r>
              <a:rPr lang="en-US" sz="2600" dirty="0">
                <a:highlight>
                  <a:srgbClr val="FFFF00"/>
                </a:highlight>
              </a:rPr>
              <a:t> </a:t>
            </a:r>
            <a:r>
              <a:rPr lang="en-US" sz="2800" dirty="0">
                <a:highlight>
                  <a:srgbClr val="FFFF00"/>
                </a:highlight>
              </a:rPr>
              <a:t>P</a:t>
            </a:r>
            <a:r>
              <a:rPr lang="en-US" sz="2600" dirty="0">
                <a:highlight>
                  <a:srgbClr val="FFFF00"/>
                </a:highlight>
              </a:rPr>
              <a:t>oint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02D012F-CD1B-EA82-0A22-71783E57FE29}"/>
              </a:ext>
            </a:extLst>
          </p:cNvPr>
          <p:cNvSpPr txBox="1"/>
          <p:nvPr/>
        </p:nvSpPr>
        <p:spPr>
          <a:xfrm>
            <a:off x="747417" y="289248"/>
            <a:ext cx="2724539" cy="13542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600" dirty="0">
                <a:highlight>
                  <a:srgbClr val="FFFF00"/>
                </a:highlight>
              </a:rPr>
              <a:t>CPP Analysis</a:t>
            </a:r>
          </a:p>
          <a:p>
            <a:pPr algn="ctr"/>
            <a:r>
              <a:rPr lang="en-US" sz="2800" dirty="0">
                <a:highlight>
                  <a:srgbClr val="FFFF00"/>
                </a:highlight>
              </a:rPr>
              <a:t>C</a:t>
            </a:r>
            <a:r>
              <a:rPr lang="en-US" sz="2600" dirty="0">
                <a:highlight>
                  <a:srgbClr val="FFFF00"/>
                </a:highlight>
              </a:rPr>
              <a:t>ritical </a:t>
            </a:r>
            <a:r>
              <a:rPr lang="en-US" sz="2800" b="1" i="1" dirty="0">
                <a:highlight>
                  <a:srgbClr val="FFFF00"/>
                </a:highlight>
              </a:rPr>
              <a:t>P</a:t>
            </a:r>
            <a:r>
              <a:rPr lang="en-US" sz="2600" b="1" i="1" dirty="0">
                <a:highlight>
                  <a:srgbClr val="FFFF00"/>
                </a:highlight>
              </a:rPr>
              <a:t>odium</a:t>
            </a:r>
            <a:r>
              <a:rPr lang="en-US" sz="2600" dirty="0">
                <a:highlight>
                  <a:srgbClr val="FFFF00"/>
                </a:highlight>
              </a:rPr>
              <a:t> </a:t>
            </a:r>
            <a:r>
              <a:rPr lang="en-US" sz="2800" dirty="0">
                <a:highlight>
                  <a:srgbClr val="FFFF00"/>
                </a:highlight>
              </a:rPr>
              <a:t>P</a:t>
            </a:r>
            <a:r>
              <a:rPr lang="en-US" sz="2600" dirty="0">
                <a:highlight>
                  <a:srgbClr val="FFFF00"/>
                </a:highlight>
              </a:rPr>
              <a:t>oint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0C5CC97C-8086-6F80-45D4-C656FAEAB830}"/>
              </a:ext>
            </a:extLst>
          </p:cNvPr>
          <p:cNvSpPr txBox="1"/>
          <p:nvPr/>
        </p:nvSpPr>
        <p:spPr>
          <a:xfrm>
            <a:off x="3704254" y="4694630"/>
            <a:ext cx="4544008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300" dirty="0">
                <a:highlight>
                  <a:srgbClr val="00FF00"/>
                </a:highlight>
              </a:rPr>
              <a:t>CRP Analysis</a:t>
            </a:r>
          </a:p>
          <a:p>
            <a:pPr algn="ctr"/>
            <a:r>
              <a:rPr lang="en-US" sz="3300" dirty="0">
                <a:highlight>
                  <a:srgbClr val="00FF00"/>
                </a:highlight>
              </a:rPr>
              <a:t>Critical </a:t>
            </a:r>
            <a:r>
              <a:rPr lang="en-US" sz="3300" b="1" i="1" dirty="0">
                <a:highlight>
                  <a:srgbClr val="00FF00"/>
                </a:highlight>
              </a:rPr>
              <a:t>Ranking</a:t>
            </a:r>
            <a:r>
              <a:rPr lang="en-US" sz="3300" dirty="0">
                <a:highlight>
                  <a:srgbClr val="00FF00"/>
                </a:highlight>
              </a:rPr>
              <a:t> Point</a:t>
            </a:r>
            <a:r>
              <a:rPr lang="en-US" sz="3300" b="1" dirty="0">
                <a:solidFill>
                  <a:srgbClr val="FF0000"/>
                </a:solidFill>
                <a:highlight>
                  <a:srgbClr val="00FF00"/>
                </a:highlight>
              </a:rPr>
              <a:t>s</a:t>
            </a:r>
          </a:p>
        </p:txBody>
      </p:sp>
      <p:sp>
        <p:nvSpPr>
          <p:cNvPr id="6" name="חץ: למטה 5">
            <a:extLst>
              <a:ext uri="{FF2B5EF4-FFF2-40B4-BE49-F238E27FC236}">
                <a16:creationId xmlns:a16="http://schemas.microsoft.com/office/drawing/2014/main" id="{866A770C-9240-E92E-233A-BABD9EEDBC77}"/>
              </a:ext>
            </a:extLst>
          </p:cNvPr>
          <p:cNvSpPr/>
          <p:nvPr/>
        </p:nvSpPr>
        <p:spPr>
          <a:xfrm rot="2061571">
            <a:off x="8216275" y="1353443"/>
            <a:ext cx="671804" cy="36047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חץ: למטה 6">
            <a:extLst>
              <a:ext uri="{FF2B5EF4-FFF2-40B4-BE49-F238E27FC236}">
                <a16:creationId xmlns:a16="http://schemas.microsoft.com/office/drawing/2014/main" id="{FFBA1755-B650-7C9D-87B9-4165B1DA91B8}"/>
              </a:ext>
            </a:extLst>
          </p:cNvPr>
          <p:cNvSpPr/>
          <p:nvPr/>
        </p:nvSpPr>
        <p:spPr>
          <a:xfrm rot="19798009">
            <a:off x="3374324" y="1281583"/>
            <a:ext cx="671804" cy="36047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7138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4B688-8FBB-1742-9E47-78207D54C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85A1B69-9AA9-9DBC-FA78-3614F761430F}"/>
              </a:ext>
            </a:extLst>
          </p:cNvPr>
          <p:cNvSpPr txBox="1"/>
          <p:nvPr/>
        </p:nvSpPr>
        <p:spPr>
          <a:xfrm>
            <a:off x="4495800" y="83820"/>
            <a:ext cx="380238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500" b="1" dirty="0">
                <a:highlight>
                  <a:srgbClr val="00FFFF"/>
                </a:highlight>
              </a:rPr>
              <a:t>Data Cleaning</a:t>
            </a:r>
            <a:endParaRPr lang="he-IL" sz="2500" b="1" dirty="0">
              <a:highlight>
                <a:srgbClr val="00FFFF"/>
              </a:highlight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D5E800BE-B1B2-2501-1D37-F03909650CC2}"/>
              </a:ext>
            </a:extLst>
          </p:cNvPr>
          <p:cNvSpPr txBox="1"/>
          <p:nvPr/>
        </p:nvSpPr>
        <p:spPr>
          <a:xfrm>
            <a:off x="963930" y="476334"/>
            <a:ext cx="1086612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מחברת ניקוי ייעודית שמתעדת את כל תהליך הניקוי, ולבסוף מייצאת קובץ </a:t>
            </a:r>
            <a:r>
              <a:rPr lang="en-US" dirty="0"/>
              <a:t>CSV</a:t>
            </a:r>
            <a:r>
              <a:rPr lang="he-IL" dirty="0"/>
              <a:t> נקי ומוכן לניתוח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44B14D3-DC98-25E5-410D-170D09DD0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82" y="953388"/>
            <a:ext cx="9827035" cy="5527707"/>
          </a:xfrm>
          <a:prstGeom prst="rect">
            <a:avLst/>
          </a:prstGeom>
        </p:spPr>
      </p:pic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447FC9DB-B19C-0D54-7708-7CE29A1BB8EF}"/>
              </a:ext>
            </a:extLst>
          </p:cNvPr>
          <p:cNvCxnSpPr/>
          <p:nvPr/>
        </p:nvCxnSpPr>
        <p:spPr>
          <a:xfrm>
            <a:off x="5980922" y="4982547"/>
            <a:ext cx="1632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474E014E-8958-579F-44CE-93829628081D}"/>
              </a:ext>
            </a:extLst>
          </p:cNvPr>
          <p:cNvSpPr txBox="1"/>
          <p:nvPr/>
        </p:nvSpPr>
        <p:spPr>
          <a:xfrm>
            <a:off x="7893698" y="4627984"/>
            <a:ext cx="157687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200" i="1" dirty="0"/>
              <a:t>מישהו רוצה לנחש למה יצרתי </a:t>
            </a:r>
            <a:r>
              <a:rPr lang="en-US" sz="1200" i="1" dirty="0" err="1"/>
              <a:t>NaN</a:t>
            </a:r>
            <a:r>
              <a:rPr lang="he-IL" sz="1200" i="1" dirty="0"/>
              <a:t>? רמז: מדובר בעמודות נומרית. </a:t>
            </a:r>
          </a:p>
        </p:txBody>
      </p:sp>
    </p:spTree>
    <p:extLst>
      <p:ext uri="{BB962C8B-B14F-4D97-AF65-F5344CB8AC3E}">
        <p14:creationId xmlns:p14="http://schemas.microsoft.com/office/powerpoint/2010/main" val="5570057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F87C5-DED6-BA32-63F6-EE2EDBD57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8099D4FA-8DC7-6453-C994-29291DAB1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" y="650136"/>
            <a:ext cx="11665229" cy="6123889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4E2845E-F5D7-3B32-7424-62DFAE3D8C8A}"/>
              </a:ext>
            </a:extLst>
          </p:cNvPr>
          <p:cNvSpPr txBox="1"/>
          <p:nvPr/>
        </p:nvSpPr>
        <p:spPr>
          <a:xfrm>
            <a:off x="2824843" y="83975"/>
            <a:ext cx="61348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highlight>
                  <a:srgbClr val="00FF00"/>
                </a:highlight>
              </a:rPr>
              <a:t>CRP Analysis</a:t>
            </a:r>
          </a:p>
          <a:p>
            <a:pPr algn="ctr"/>
            <a:r>
              <a:rPr lang="en-US" sz="1800" dirty="0">
                <a:highlight>
                  <a:srgbClr val="00FF00"/>
                </a:highlight>
              </a:rPr>
              <a:t>Critical </a:t>
            </a:r>
            <a:r>
              <a:rPr lang="en-US" sz="1800" b="1" i="1" dirty="0">
                <a:highlight>
                  <a:srgbClr val="00FF00"/>
                </a:highlight>
              </a:rPr>
              <a:t>Ranking</a:t>
            </a:r>
            <a:r>
              <a:rPr lang="en-US" sz="1800" dirty="0">
                <a:highlight>
                  <a:srgbClr val="00FF00"/>
                </a:highlight>
              </a:rPr>
              <a:t> Point</a:t>
            </a:r>
            <a:r>
              <a:rPr lang="en-US" sz="1800" b="1" dirty="0">
                <a:solidFill>
                  <a:srgbClr val="FF0000"/>
                </a:solidFill>
                <a:highlight>
                  <a:srgbClr val="00FF00"/>
                </a:highlight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599487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25688-F256-ACCB-4A94-9AD953D35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A685A818-0E30-575B-A437-AEABF7F2BAB5}"/>
              </a:ext>
            </a:extLst>
          </p:cNvPr>
          <p:cNvSpPr/>
          <p:nvPr/>
        </p:nvSpPr>
        <p:spPr>
          <a:xfrm>
            <a:off x="10440955" y="0"/>
            <a:ext cx="1751045" cy="13838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3CC76D43-41C7-F418-0E6D-44378E2822BB}"/>
              </a:ext>
            </a:extLst>
          </p:cNvPr>
          <p:cNvSpPr/>
          <p:nvPr/>
        </p:nvSpPr>
        <p:spPr>
          <a:xfrm>
            <a:off x="-10886" y="0"/>
            <a:ext cx="1751045" cy="13838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1DD9DAD8-13D1-0594-F19E-77CDE2529F57}"/>
              </a:ext>
            </a:extLst>
          </p:cNvPr>
          <p:cNvSpPr/>
          <p:nvPr/>
        </p:nvSpPr>
        <p:spPr>
          <a:xfrm>
            <a:off x="10440955" y="5474108"/>
            <a:ext cx="1751045" cy="13838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92A97E61-0341-22DD-472E-778816276D9B}"/>
              </a:ext>
            </a:extLst>
          </p:cNvPr>
          <p:cNvSpPr/>
          <p:nvPr/>
        </p:nvSpPr>
        <p:spPr>
          <a:xfrm>
            <a:off x="0" y="5474108"/>
            <a:ext cx="1751045" cy="13838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52884B4-04AE-273B-4AB2-1FD40212BDA2}"/>
              </a:ext>
            </a:extLst>
          </p:cNvPr>
          <p:cNvSpPr txBox="1"/>
          <p:nvPr/>
        </p:nvSpPr>
        <p:spPr>
          <a:xfrm>
            <a:off x="2192693" y="1987421"/>
            <a:ext cx="8350899" cy="280076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4400" b="1" dirty="0">
                <a:solidFill>
                  <a:schemeClr val="accent1"/>
                </a:solidFill>
              </a:rPr>
              <a:t>סוף הצגת תהליך ה-</a:t>
            </a:r>
            <a:r>
              <a:rPr lang="en-US" sz="4400" b="1" dirty="0">
                <a:solidFill>
                  <a:schemeClr val="accent1"/>
                </a:solidFill>
              </a:rPr>
              <a:t>EDA</a:t>
            </a:r>
            <a:r>
              <a:rPr lang="he-IL" sz="4400" b="1" dirty="0">
                <a:solidFill>
                  <a:schemeClr val="accent1"/>
                </a:solidFill>
              </a:rPr>
              <a:t> והניתוחים</a:t>
            </a:r>
          </a:p>
          <a:p>
            <a:pPr algn="ctr"/>
            <a:endParaRPr lang="he-IL" sz="4400" b="1" dirty="0">
              <a:solidFill>
                <a:schemeClr val="accent1"/>
              </a:solidFill>
            </a:endParaRPr>
          </a:p>
          <a:p>
            <a:pPr algn="ctr"/>
            <a:endParaRPr lang="he-IL" sz="4400" b="1" dirty="0">
              <a:solidFill>
                <a:schemeClr val="accent1"/>
              </a:solidFill>
            </a:endParaRPr>
          </a:p>
          <a:p>
            <a:pPr algn="ctr"/>
            <a:r>
              <a:rPr lang="he-IL" sz="4400" b="1" dirty="0">
                <a:solidFill>
                  <a:schemeClr val="accent1"/>
                </a:solidFill>
              </a:rPr>
              <a:t>כעת אעבור לדו"ח תובנות</a:t>
            </a: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9743DECB-1E12-ACCF-51F0-A6634B46354A}"/>
              </a:ext>
            </a:extLst>
          </p:cNvPr>
          <p:cNvSpPr/>
          <p:nvPr/>
        </p:nvSpPr>
        <p:spPr>
          <a:xfrm>
            <a:off x="10440955" y="1"/>
            <a:ext cx="1751045" cy="13838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12381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BFD2A-7766-9202-4B6B-B2F246F24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AEFBA7C2-6005-1331-2461-F778C2935873}"/>
              </a:ext>
            </a:extLst>
          </p:cNvPr>
          <p:cNvSpPr/>
          <p:nvPr/>
        </p:nvSpPr>
        <p:spPr>
          <a:xfrm>
            <a:off x="0" y="0"/>
            <a:ext cx="1751045" cy="13838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CEF51FB1-DF9A-7E07-2AEA-CD39A6F63A71}"/>
              </a:ext>
            </a:extLst>
          </p:cNvPr>
          <p:cNvSpPr/>
          <p:nvPr/>
        </p:nvSpPr>
        <p:spPr>
          <a:xfrm>
            <a:off x="10440955" y="0"/>
            <a:ext cx="1751045" cy="13838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983D2C96-D8EF-CE6E-56F1-97DA9EB6F092}"/>
              </a:ext>
            </a:extLst>
          </p:cNvPr>
          <p:cNvSpPr/>
          <p:nvPr/>
        </p:nvSpPr>
        <p:spPr>
          <a:xfrm>
            <a:off x="0" y="5474108"/>
            <a:ext cx="1751045" cy="13838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0B1B10C5-BC28-5B03-3E93-AB3E6C80917D}"/>
              </a:ext>
            </a:extLst>
          </p:cNvPr>
          <p:cNvSpPr/>
          <p:nvPr/>
        </p:nvSpPr>
        <p:spPr>
          <a:xfrm>
            <a:off x="10440955" y="5474108"/>
            <a:ext cx="1751045" cy="13838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B8F77D3-E773-0C87-5FAA-B370C1E29CE0}"/>
              </a:ext>
            </a:extLst>
          </p:cNvPr>
          <p:cNvSpPr txBox="1"/>
          <p:nvPr/>
        </p:nvSpPr>
        <p:spPr>
          <a:xfrm>
            <a:off x="1038807" y="2174032"/>
            <a:ext cx="10114386" cy="2862322"/>
          </a:xfrm>
          <a:prstGeom prst="rect">
            <a:avLst/>
          </a:prstGeom>
          <a:solidFill>
            <a:srgbClr val="FF0000"/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sz="6000" dirty="0"/>
              <a:t>דו"ח </a:t>
            </a:r>
            <a:r>
              <a:rPr lang="he-IL" sz="6000" strike="sngStrike" dirty="0"/>
              <a:t>מנהלים</a:t>
            </a:r>
            <a:r>
              <a:rPr lang="he-IL" sz="6000" dirty="0"/>
              <a:t> פרשנים</a:t>
            </a:r>
          </a:p>
          <a:p>
            <a:pPr algn="ctr"/>
            <a:endParaRPr lang="he-IL" sz="6000" dirty="0"/>
          </a:p>
          <a:p>
            <a:pPr algn="ctr"/>
            <a:r>
              <a:rPr lang="en-US" sz="6000" strike="sngStrike" dirty="0"/>
              <a:t>Executive</a:t>
            </a:r>
            <a:r>
              <a:rPr lang="en-US" sz="6000" dirty="0"/>
              <a:t> Broadcasters Report</a:t>
            </a:r>
            <a:endParaRPr lang="he-IL" sz="6000" dirty="0"/>
          </a:p>
        </p:txBody>
      </p:sp>
    </p:spTree>
    <p:extLst>
      <p:ext uri="{BB962C8B-B14F-4D97-AF65-F5344CB8AC3E}">
        <p14:creationId xmlns:p14="http://schemas.microsoft.com/office/powerpoint/2010/main" val="3337721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4A4C2-66DA-E190-B876-590AEEC8F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E3DF1355-0140-81B1-F7D7-5E2C7CC1BB23}"/>
              </a:ext>
            </a:extLst>
          </p:cNvPr>
          <p:cNvSpPr txBox="1"/>
          <p:nvPr/>
        </p:nvSpPr>
        <p:spPr>
          <a:xfrm>
            <a:off x="8712843" y="706203"/>
            <a:ext cx="2942864" cy="3143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יש קטגוריות בהן במאה אחוז מהמקרים, מדליסט הזהב הוא בעל משקל הגוף הכבד ביותר </a:t>
            </a:r>
            <a:r>
              <a:rPr lang="he-IL" sz="18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מבין שלושת המדליסטים שאיתו</a:t>
            </a:r>
            <a:r>
              <a:rPr lang="he-IL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algn="ctr" rtl="1">
              <a:lnSpc>
                <a:spcPct val="115000"/>
              </a:lnSpc>
              <a:spcAft>
                <a:spcPts val="800"/>
              </a:spcAft>
              <a:buNone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 rtl="1">
              <a:lnSpc>
                <a:spcPct val="115000"/>
              </a:lnSpc>
              <a:spcAft>
                <a:spcPts val="800"/>
              </a:spcAft>
            </a:pPr>
            <a:r>
              <a:rPr lang="he-IL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אצל נשים זה קורה פחות – רק בשתי קטגוריות הקצה (משקל נמוך מאוד ומשקל כבד מאוד).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76DD4979-47AA-60E7-84BD-ECD8C3C61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4" y="308065"/>
            <a:ext cx="7363484" cy="58670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82607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1EBCD-81AD-7C57-6A57-CFFE85659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5087FF56-ED53-2DFD-A9F1-D60A7763D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34" y="1849431"/>
            <a:ext cx="7299351" cy="483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97BF6F82-8289-9BD9-345A-1D6072E92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52" y="238968"/>
            <a:ext cx="8775361" cy="4902200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F80EDF7-21D2-9A60-AD27-8423BF8DA209}"/>
              </a:ext>
            </a:extLst>
          </p:cNvPr>
          <p:cNvSpPr txBox="1"/>
          <p:nvPr/>
        </p:nvSpPr>
        <p:spPr>
          <a:xfrm>
            <a:off x="8497855" y="89968"/>
            <a:ext cx="2857500" cy="1315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4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בקטגורית גברים עד 105 ק"ג, אולימפיאדת 2012 הייתה אומנם "יבשה" מבחינת משקל ההנפות בפודיום (410 </a:t>
            </a:r>
            <a:r>
              <a:rPr lang="he-IL" sz="1400" kern="100" dirty="0" err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טוטל</a:t>
            </a:r>
            <a:r>
              <a:rPr lang="he-IL" sz="14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 אולם הקרב בין המקום הראשון לשני היה </a:t>
            </a:r>
            <a:r>
              <a:rPr lang="he-IL" sz="1400" b="1" i="1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מאוד צמוד</a:t>
            </a:r>
            <a:r>
              <a:rPr lang="he-IL" sz="14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4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ABBC912-D637-DE3F-44EC-008FF430BA45}"/>
              </a:ext>
            </a:extLst>
          </p:cNvPr>
          <p:cNvSpPr txBox="1"/>
          <p:nvPr/>
        </p:nvSpPr>
        <p:spPr>
          <a:xfrm>
            <a:off x="370115" y="5228472"/>
            <a:ext cx="3305369" cy="1457900"/>
          </a:xfrm>
          <a:prstGeom prst="rect">
            <a:avLst/>
          </a:prstGeom>
          <a:solidFill>
            <a:srgbClr val="E6E6E6"/>
          </a:solidFill>
        </p:spPr>
        <p:txBody>
          <a:bodyPr wrap="square">
            <a:spAutoFit/>
          </a:bodyPr>
          <a:lstStyle/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סיבה אפשרית לכך שהיה "משעמם" ב-2012 מבחינת ביצועים </a:t>
            </a:r>
            <a:r>
              <a:rPr lang="he-IL" sz="13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אבסולוטים</a:t>
            </a:r>
            <a:r>
              <a:rPr lang="he-IL" sz="1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של האתלטים, קשורה בכך ששלושת המדליסטים </a:t>
            </a:r>
            <a:r>
              <a:rPr lang="he-IL" sz="13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שקלו פחות </a:t>
            </a:r>
            <a:r>
              <a:rPr lang="he-IL" sz="13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מאשר בשנים אחרות. </a:t>
            </a:r>
            <a:r>
              <a:rPr lang="he-IL" sz="1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ובכלל, 2012 הייתה שנה חריגה עבור קטגוריית גברים עד 105 ק"ג, עם התפלגות משקלים "מרוחה".</a:t>
            </a:r>
            <a:endParaRPr lang="en-US" sz="13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8DEF53CA-15FF-CED9-7395-102643165516}"/>
              </a:ext>
            </a:extLst>
          </p:cNvPr>
          <p:cNvSpPr txBox="1"/>
          <p:nvPr/>
        </p:nvSpPr>
        <p:spPr>
          <a:xfrm>
            <a:off x="11742575" y="226009"/>
            <a:ext cx="363893" cy="9387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5500" dirty="0">
                <a:highlight>
                  <a:srgbClr val="FFFF00"/>
                </a:highlight>
              </a:rPr>
              <a:t>1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E2E70912-C1DE-BEEA-36E7-7FA9D872E378}"/>
              </a:ext>
            </a:extLst>
          </p:cNvPr>
          <p:cNvSpPr txBox="1"/>
          <p:nvPr/>
        </p:nvSpPr>
        <p:spPr>
          <a:xfrm>
            <a:off x="3917062" y="5290168"/>
            <a:ext cx="363893" cy="9387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5500" dirty="0">
                <a:highlight>
                  <a:srgbClr val="FFFF00"/>
                </a:highligh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2553776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79D60-AE9B-4C29-8D8A-DB6CF18ED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568DF0DB-414B-0E51-2AD1-A753FB374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99" y="199001"/>
            <a:ext cx="9872461" cy="5315392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81B3DF4-2CEA-F1D6-2C59-923DFE18B5CD}"/>
              </a:ext>
            </a:extLst>
          </p:cNvPr>
          <p:cNvSpPr txBox="1"/>
          <p:nvPr/>
        </p:nvSpPr>
        <p:spPr>
          <a:xfrm>
            <a:off x="8462864" y="381462"/>
            <a:ext cx="2593911" cy="131516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קטגוריית גברים עד 77 ק"ג מחוללת המון דרמה סביב הקרב על המקום הראשון 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(CCP)</a:t>
            </a:r>
            <a:r>
              <a:rPr lang="he-IL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קווים בכחול, ירוק וכתום (2000 , 2008, 2016 בהתאמה).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7619FDC0-B1AD-628A-C965-CDDB56123920}"/>
              </a:ext>
            </a:extLst>
          </p:cNvPr>
          <p:cNvSpPr txBox="1"/>
          <p:nvPr/>
        </p:nvSpPr>
        <p:spPr>
          <a:xfrm>
            <a:off x="11457992" y="391339"/>
            <a:ext cx="307910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6600" dirty="0">
                <a:highlight>
                  <a:srgbClr val="FFFF00"/>
                </a:highligh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7511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13D3F-D350-89EC-1B3C-9EC1D3371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FBF96417-7DE0-0859-7701-B79D9D0D5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" y="249690"/>
            <a:ext cx="6532926" cy="3669167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68C931EF-75D2-84C0-F57A-F3B0BDFE4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713" y="249690"/>
            <a:ext cx="5817945" cy="3319437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5856F539-7495-4536-744C-62600DDF2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74" y="3569127"/>
            <a:ext cx="4780086" cy="2730738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DB5E24E1-D315-A48E-956D-2186C56A1B83}"/>
              </a:ext>
            </a:extLst>
          </p:cNvPr>
          <p:cNvSpPr txBox="1"/>
          <p:nvPr/>
        </p:nvSpPr>
        <p:spPr>
          <a:xfrm>
            <a:off x="5533055" y="4492144"/>
            <a:ext cx="4282750" cy="10674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במיוחד בולטת שנת 2000 עם תחרות צמודה מאוד על הפודיום עצמו! המקום השלישי הניף רק 2.5 ק"ג פחות מהמקום השני והראשון (ואשר עבורם הקרב הוכרע על בסיס פערי משקל גוף).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B71A5E8B-78B4-6DE3-44D8-C6803FB99A46}"/>
              </a:ext>
            </a:extLst>
          </p:cNvPr>
          <p:cNvSpPr txBox="1"/>
          <p:nvPr/>
        </p:nvSpPr>
        <p:spPr>
          <a:xfrm>
            <a:off x="10067731" y="4492144"/>
            <a:ext cx="597159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6600" dirty="0">
                <a:highlight>
                  <a:srgbClr val="FFFF00"/>
                </a:highligh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862995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0A974-7FF8-9C61-F78F-94176BCA4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4312895C-8350-357A-81BA-DA5B86066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2" y="122250"/>
            <a:ext cx="7614577" cy="4617701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7D771DE-F4EF-B9FC-2F53-350FCA2B7073}"/>
              </a:ext>
            </a:extLst>
          </p:cNvPr>
          <p:cNvSpPr txBox="1"/>
          <p:nvPr/>
        </p:nvSpPr>
        <p:spPr>
          <a:xfrm>
            <a:off x="7126256" y="208854"/>
            <a:ext cx="3454658" cy="1767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he-IL" sz="1400" kern="1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שנת 2016 עם תיקו </a:t>
            </a:r>
            <a:r>
              <a:rPr lang="en-US" sz="1400" kern="1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total</a:t>
            </a:r>
            <a:r>
              <a:rPr lang="he-IL" sz="1400" kern="1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בין מקום ראשון לשני, וגם ביצועים גבוהים שלהם ביחס לשנים אחרות.</a:t>
            </a:r>
            <a:endParaRPr lang="en-US" sz="1400" kern="100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he-IL" sz="14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עם זאת, יש ירידת ביצועים חדה בינם לבין המקום השלישי, ומשם עוד ירידה משמעותית, כך שהחל ממקום 6 ומטה – האתלטים היו חלשים יותר </a:t>
            </a:r>
            <a:r>
              <a:rPr lang="he-IL" sz="1400" dirty="0" err="1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מבשנים</a:t>
            </a:r>
            <a:r>
              <a:rPr lang="he-IL" sz="1400" dirty="0"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אחרות (פרט ל-2012 בסגול). </a:t>
            </a:r>
            <a:endParaRPr lang="he-IL" sz="1400" dirty="0">
              <a:highlight>
                <a:srgbClr val="C0C0C0"/>
              </a:highlight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3127FD4-0EE6-A4AA-3DDB-A0AC142CCDCB}"/>
              </a:ext>
            </a:extLst>
          </p:cNvPr>
          <p:cNvSpPr txBox="1"/>
          <p:nvPr/>
        </p:nvSpPr>
        <p:spPr>
          <a:xfrm>
            <a:off x="10772192" y="345233"/>
            <a:ext cx="513183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6600" dirty="0">
                <a:highlight>
                  <a:srgbClr val="FFFF00"/>
                </a:highlight>
              </a:rPr>
              <a:t>3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A0B867EC-F75B-149C-699A-CB57FC7DE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817" y="2992431"/>
            <a:ext cx="5274310" cy="34950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A06E09AC-42E7-F282-8D69-8D5D2AB1B8CC}"/>
              </a:ext>
            </a:extLst>
          </p:cNvPr>
          <p:cNvSpPr txBox="1"/>
          <p:nvPr/>
        </p:nvSpPr>
        <p:spPr>
          <a:xfrm>
            <a:off x="1791478" y="5779680"/>
            <a:ext cx="3238906" cy="5376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r" rtl="1">
              <a:lnSpc>
                <a:spcPct val="115000"/>
              </a:lnSpc>
              <a:spcAft>
                <a:spcPts val="800"/>
              </a:spcAft>
            </a:pPr>
            <a:r>
              <a:rPr lang="he-IL" sz="1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ב-2016 התפלגות משקלי הגוף הייתה יותר מרוחה. </a:t>
            </a:r>
            <a:endParaRPr lang="en-US" sz="13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5B510741-ED7B-9BDB-E8FE-E7659761EC8E}"/>
              </a:ext>
            </a:extLst>
          </p:cNvPr>
          <p:cNvSpPr txBox="1"/>
          <p:nvPr/>
        </p:nvSpPr>
        <p:spPr>
          <a:xfrm>
            <a:off x="5374467" y="5379475"/>
            <a:ext cx="513183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6600" dirty="0">
                <a:highlight>
                  <a:srgbClr val="FFFF00"/>
                </a:highligh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315737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91F3A-A144-A82C-2FA6-B39F86B95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B291196C-4185-0B5F-8952-68F994CD6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967"/>
            <a:ext cx="9068759" cy="4891409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B22E6166-7A80-26AB-D5AB-5816C1FE6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449" y="2366385"/>
            <a:ext cx="6521800" cy="432169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דיו 9">
                <a:extLst>
                  <a:ext uri="{FF2B5EF4-FFF2-40B4-BE49-F238E27FC236}">
                    <a16:creationId xmlns:a16="http://schemas.microsoft.com/office/drawing/2014/main" id="{A8B41EC3-7FA8-B2DB-B282-2304C8074B69}"/>
                  </a:ext>
                </a:extLst>
              </p14:cNvPr>
              <p14:cNvContentPartPr/>
              <p14:nvPr/>
            </p14:nvContentPartPr>
            <p14:xfrm>
              <a:off x="6297965" y="2955953"/>
              <a:ext cx="636480" cy="301320"/>
            </p14:xfrm>
          </p:contentPart>
        </mc:Choice>
        <mc:Fallback xmlns="">
          <p:pic>
            <p:nvPicPr>
              <p:cNvPr id="10" name="דיו 9">
                <a:extLst>
                  <a:ext uri="{FF2B5EF4-FFF2-40B4-BE49-F238E27FC236}">
                    <a16:creationId xmlns:a16="http://schemas.microsoft.com/office/drawing/2014/main" id="{A8B41EC3-7FA8-B2DB-B282-2304C8074B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79965" y="2937953"/>
                <a:ext cx="672120" cy="3369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BA654F3A-5BA6-7BA5-E503-FE7B639B80B4}"/>
              </a:ext>
            </a:extLst>
          </p:cNvPr>
          <p:cNvSpPr txBox="1"/>
          <p:nvPr/>
        </p:nvSpPr>
        <p:spPr>
          <a:xfrm>
            <a:off x="5709889" y="302604"/>
            <a:ext cx="6097554" cy="15604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he-IL" sz="1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קטגורית נשים עד 58 ק"ג:</a:t>
            </a:r>
            <a:endParaRPr lang="en-US" sz="13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15000"/>
              </a:lnSpc>
              <a:buFont typeface="+mj-lt"/>
              <a:buAutoNum type="arabicPeriod"/>
            </a:pPr>
            <a:r>
              <a:rPr lang="he-IL" sz="1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שנת 2000 בולטת בביצועים נמוכים (יחסית) של כל הטופ 10. בשנה זו רואים התפלגות משקל מרוחה של האתלטים.</a:t>
            </a:r>
            <a:endParaRPr lang="en-US" sz="13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15000"/>
              </a:lnSpc>
              <a:buFont typeface="+mj-lt"/>
              <a:buAutoNum type="arabicPeriod"/>
            </a:pPr>
            <a:r>
              <a:rPr lang="he-IL" sz="1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מ-2000 עד 2012 יש עלייה הדרגתית במשקל האתלטים בתוך הקטגוריה (</a:t>
            </a:r>
            <a:r>
              <a:rPr lang="en-US" sz="13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joyplot</a:t>
            </a:r>
            <a:r>
              <a:rPr lang="he-IL" sz="1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ביחד עם עלייה בביצועי ההנפה </a:t>
            </a:r>
            <a:r>
              <a:rPr lang="en-US" sz="1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total</a:t>
            </a:r>
            <a:r>
              <a:rPr lang="he-IL" sz="1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של המדליסטים</a:t>
            </a:r>
            <a:endParaRPr lang="en-US" sz="13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he-IL" sz="1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בולטת מדליסטית כסף בשנת 2000 ששקלה פחות משאר המתחרים באופן משמעותי</a:t>
            </a:r>
            <a:endParaRPr lang="en-US" sz="13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5217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0421E-CBD7-DEB4-384F-C93C770EA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דיו 9">
                <a:extLst>
                  <a:ext uri="{FF2B5EF4-FFF2-40B4-BE49-F238E27FC236}">
                    <a16:creationId xmlns:a16="http://schemas.microsoft.com/office/drawing/2014/main" id="{19613F14-7E06-9BBD-C1CB-59D9BC0AE855}"/>
                  </a:ext>
                </a:extLst>
              </p14:cNvPr>
              <p14:cNvContentPartPr/>
              <p14:nvPr/>
            </p14:nvContentPartPr>
            <p14:xfrm>
              <a:off x="6297965" y="2955953"/>
              <a:ext cx="636480" cy="301320"/>
            </p14:xfrm>
          </p:contentPart>
        </mc:Choice>
        <mc:Fallback xmlns="">
          <p:pic>
            <p:nvPicPr>
              <p:cNvPr id="10" name="דיו 9">
                <a:extLst>
                  <a:ext uri="{FF2B5EF4-FFF2-40B4-BE49-F238E27FC236}">
                    <a16:creationId xmlns:a16="http://schemas.microsoft.com/office/drawing/2014/main" id="{19613F14-7E06-9BBD-C1CB-59D9BC0AE8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9965" y="2937953"/>
                <a:ext cx="672120" cy="3369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D2F55935-7955-D34E-2159-0A42137E99A7}"/>
              </a:ext>
            </a:extLst>
          </p:cNvPr>
          <p:cNvSpPr txBox="1"/>
          <p:nvPr/>
        </p:nvSpPr>
        <p:spPr>
          <a:xfrm>
            <a:off x="7595117" y="169921"/>
            <a:ext cx="4398937" cy="20206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he-IL" sz="1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קטגורית נשים עד 58 ק"ג:</a:t>
            </a:r>
            <a:endParaRPr lang="en-US" sz="13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15000"/>
              </a:lnSpc>
              <a:buFont typeface="+mj-lt"/>
              <a:buAutoNum type="arabicPeriod"/>
            </a:pPr>
            <a:r>
              <a:rPr lang="he-IL" sz="1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שנת 2000 בולטת בביצועים נמוכים (יחסית) של כל הטופ 10. בשנה זו רואים התפלגות משקל מרוחה של האתלטים.</a:t>
            </a:r>
            <a:endParaRPr lang="en-US" sz="13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15000"/>
              </a:lnSpc>
              <a:buFont typeface="+mj-lt"/>
              <a:buAutoNum type="arabicPeriod"/>
            </a:pPr>
            <a:r>
              <a:rPr lang="he-IL" sz="1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מ-2000 עד 2012 יש עלייה הדרגתית במשקל האתלטים בתוך הקטגוריה (</a:t>
            </a:r>
            <a:r>
              <a:rPr lang="en-US" sz="13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joyplot</a:t>
            </a:r>
            <a:r>
              <a:rPr lang="he-IL" sz="1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ביחד עם עלייה בביצועי ההנפה </a:t>
            </a:r>
            <a:r>
              <a:rPr lang="en-US" sz="1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total</a:t>
            </a:r>
            <a:r>
              <a:rPr lang="he-IL" sz="13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של המדליסטים</a:t>
            </a:r>
            <a:endParaRPr lang="en-US" sz="13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he-IL" sz="13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בולטת מדליסטית כסף בשנת 2000 ששקלה פחות משאר המתחרים באופן משמעותי</a:t>
            </a:r>
            <a:endParaRPr lang="en-US" sz="13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B5FF93DA-E6A8-593E-C891-998BE4100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57" y="366067"/>
            <a:ext cx="6163937" cy="415151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B811C670-7623-457D-8649-31156F768D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449" y="2366385"/>
            <a:ext cx="6521800" cy="4321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9645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095F-CBBD-9E22-8A75-6FB75A2E5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4198C67-EF8C-492B-6354-B4A51A668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8210"/>
            <a:ext cx="12192000" cy="3873009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D3DC599E-CDC7-9872-27EC-224D545E56F0}"/>
              </a:ext>
            </a:extLst>
          </p:cNvPr>
          <p:cNvSpPr txBox="1"/>
          <p:nvPr/>
        </p:nvSpPr>
        <p:spPr>
          <a:xfrm>
            <a:off x="2052320" y="166781"/>
            <a:ext cx="851535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200" dirty="0">
                <a:highlight>
                  <a:srgbClr val="00FFFF"/>
                </a:highlight>
              </a:rPr>
              <a:t>התוצר הסופי – טבלה נקייה ועם מגוון עמודות חדשות שיצרתי</a:t>
            </a:r>
          </a:p>
          <a:p>
            <a:pPr algn="ctr"/>
            <a:r>
              <a:rPr lang="he-IL" sz="2200" dirty="0">
                <a:highlight>
                  <a:srgbClr val="00FFFF"/>
                </a:highlight>
              </a:rPr>
              <a:t> כדי להרחיב את מגוון אפשרויות הניתוח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44DE76F2-6BC2-329C-87C0-0CDF4944921C}"/>
              </a:ext>
            </a:extLst>
          </p:cNvPr>
          <p:cNvSpPr txBox="1"/>
          <p:nvPr/>
        </p:nvSpPr>
        <p:spPr>
          <a:xfrm>
            <a:off x="924560" y="1296232"/>
            <a:ext cx="11087100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400" dirty="0"/>
              <a:t>למשל,  מתוך עמודת </a:t>
            </a:r>
            <a:r>
              <a:rPr lang="en-US" sz="1400" dirty="0"/>
              <a:t>title </a:t>
            </a:r>
            <a:r>
              <a:rPr lang="he-IL" sz="1400" dirty="0"/>
              <a:t> שמכילה מידע על </a:t>
            </a:r>
            <a:r>
              <a:rPr lang="he-IL" sz="1400" b="1" i="1" dirty="0"/>
              <a:t>שנה</a:t>
            </a:r>
            <a:r>
              <a:rPr lang="he-IL" sz="1400" dirty="0"/>
              <a:t>, </a:t>
            </a:r>
            <a:r>
              <a:rPr lang="he-IL" sz="1400" b="1" i="1" dirty="0"/>
              <a:t>משקל ומגדר</a:t>
            </a:r>
            <a:r>
              <a:rPr lang="he-IL" sz="1400" dirty="0"/>
              <a:t>, יצרתי עמודה חדשה של </a:t>
            </a:r>
            <a:r>
              <a:rPr lang="he-IL" sz="1400" u="sng" dirty="0"/>
              <a:t>שם קטגוריה</a:t>
            </a:r>
            <a:r>
              <a:rPr lang="he-IL" sz="1400" i="1" dirty="0"/>
              <a:t> (</a:t>
            </a:r>
            <a:r>
              <a:rPr lang="en-US" sz="1400" i="1" dirty="0"/>
              <a:t>men’s 86 kg</a:t>
            </a:r>
            <a:r>
              <a:rPr lang="he-IL" sz="1400" i="1" dirty="0"/>
              <a:t>), </a:t>
            </a:r>
            <a:r>
              <a:rPr lang="he-IL" sz="1400" dirty="0"/>
              <a:t>ומתוכה חילצתי שוב רק את המשקל </a:t>
            </a:r>
            <a:r>
              <a:rPr lang="en-US" sz="1400" dirty="0"/>
              <a:t>(86 kg)</a:t>
            </a:r>
            <a:r>
              <a:rPr lang="he-IL" sz="1400" dirty="0"/>
              <a:t> ואותו הפכתי לערך מספרי </a:t>
            </a:r>
            <a:r>
              <a:rPr lang="en-US" sz="1400" dirty="0"/>
              <a:t>(86)</a:t>
            </a:r>
            <a:r>
              <a:rPr lang="he-IL" sz="1400" dirty="0"/>
              <a:t> כדי להקל על </a:t>
            </a:r>
            <a:r>
              <a:rPr lang="he-IL" sz="1400" dirty="0" err="1"/>
              <a:t>תיחקור</a:t>
            </a:r>
            <a:r>
              <a:rPr lang="he-IL" sz="1400" dirty="0"/>
              <a:t> וניתוח ולאפשר </a:t>
            </a:r>
            <a:r>
              <a:rPr lang="he-IL" sz="1400" dirty="0" err="1"/>
              <a:t>אגרגציות</a:t>
            </a:r>
            <a:r>
              <a:rPr lang="he-IL" sz="1400" dirty="0"/>
              <a:t> בכל מיני רמות. יש כאן אומנם הגדלה של גודל הדאטה ונפח </a:t>
            </a:r>
            <a:r>
              <a:rPr lang="he-IL" sz="1400" dirty="0" err="1"/>
              <a:t>איחסון</a:t>
            </a:r>
            <a:r>
              <a:rPr lang="he-IL" sz="1400" dirty="0"/>
              <a:t> וכו' אבל זה לא מעניין אותי בהקשר הנוכחי.</a:t>
            </a:r>
          </a:p>
          <a:p>
            <a:endParaRPr lang="he-IL" sz="1400" dirty="0"/>
          </a:p>
          <a:p>
            <a:r>
              <a:rPr lang="he-IL" sz="1400" dirty="0"/>
              <a:t>בנוסף יצרתי עמודה קטגוריאלית – פודיום: כל מי שהדירוג שלו הוא 1-3 מקבל את הערך </a:t>
            </a:r>
            <a:r>
              <a:rPr lang="en-US" sz="1400" dirty="0"/>
              <a:t>yes</a:t>
            </a:r>
            <a:r>
              <a:rPr lang="he-IL" sz="1400" dirty="0"/>
              <a:t>, השאר </a:t>
            </a:r>
            <a:r>
              <a:rPr lang="en-US" sz="1400" dirty="0"/>
              <a:t>no</a:t>
            </a:r>
            <a:r>
              <a:rPr lang="he-IL" sz="1400" dirty="0"/>
              <a:t>.</a:t>
            </a:r>
          </a:p>
          <a:p>
            <a:endParaRPr lang="he-IL" sz="1400" dirty="0"/>
          </a:p>
          <a:p>
            <a:r>
              <a:rPr lang="he-IL" sz="1400" dirty="0"/>
              <a:t>(משתמש באקסל רק כדי להציג את כל העמודות זו ליד זו)</a:t>
            </a:r>
          </a:p>
          <a:p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42902476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CF15C-57C6-F266-9306-FED6A737D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28D719A1-13F9-6932-4989-8441B3F97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273"/>
            <a:ext cx="9530402" cy="5626907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58B9F19-8686-C08F-9253-136C3E274D96}"/>
              </a:ext>
            </a:extLst>
          </p:cNvPr>
          <p:cNvSpPr txBox="1"/>
          <p:nvPr/>
        </p:nvSpPr>
        <p:spPr>
          <a:xfrm>
            <a:off x="9530402" y="263101"/>
            <a:ext cx="2502978" cy="38541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800100" indent="-342900" algn="r" rtl="1">
              <a:lnSpc>
                <a:spcPct val="115000"/>
              </a:lnSpc>
              <a:spcAft>
                <a:spcPts val="800"/>
              </a:spcAft>
              <a:buAutoNum type="arabicPeriod"/>
            </a:pPr>
            <a:r>
              <a:rPr lang="he-IL" sz="1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באופן כללי, עם הזמן האולימפיאדה מספקת פחות </a:t>
            </a:r>
            <a:r>
              <a:rPr lang="he-IL" sz="1400" i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מקרים </a:t>
            </a:r>
            <a:r>
              <a:rPr lang="he-IL" sz="1400" i="1" kern="100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דרמטים</a:t>
            </a:r>
            <a:r>
              <a:rPr lang="he-IL" sz="1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של תחרויות שמוכרעות על בסיס הבדלי משקל הגוף של האתלטים</a:t>
            </a: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endParaRPr lang="he-IL" sz="14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indent="-342900">
              <a:lnSpc>
                <a:spcPct val="115000"/>
              </a:lnSpc>
              <a:spcAft>
                <a:spcPts val="800"/>
              </a:spcAft>
              <a:buFontTx/>
              <a:buAutoNum type="arabicPeriod"/>
            </a:pPr>
            <a:r>
              <a:rPr lang="he-IL" sz="1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יש יותר מקרים של </a:t>
            </a:r>
            <a:r>
              <a:rPr lang="he-IL" sz="1400" i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תחרויות צמודות בהחלט</a:t>
            </a:r>
            <a:r>
              <a:rPr lang="he-IL" sz="1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על המקום הראשון (11) לעומת על מקום שלישי (8)</a:t>
            </a:r>
            <a:endParaRPr lang="he-IL" sz="1400" i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indent="-342900" algn="r" rtl="1">
              <a:lnSpc>
                <a:spcPct val="115000"/>
              </a:lnSpc>
              <a:spcAft>
                <a:spcPts val="800"/>
              </a:spcAft>
              <a:buAutoNum type="arabicPeriod"/>
            </a:pPr>
            <a:endParaRPr lang="he-IL" sz="14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indent="-342900" algn="r" rtl="1">
              <a:lnSpc>
                <a:spcPct val="115000"/>
              </a:lnSpc>
              <a:spcAft>
                <a:spcPts val="800"/>
              </a:spcAft>
              <a:buAutoNum type="arabicPeriod"/>
            </a:pP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0012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DD4ADED1-B8E6-1BFC-D777-207119B42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90" y="665468"/>
            <a:ext cx="11128853" cy="5362108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1D6D5BCC-E4B8-42CD-520A-1FF83907C27C}"/>
              </a:ext>
            </a:extLst>
          </p:cNvPr>
          <p:cNvSpPr txBox="1"/>
          <p:nvPr/>
        </p:nvSpPr>
        <p:spPr>
          <a:xfrm>
            <a:off x="9530402" y="2857011"/>
            <a:ext cx="2502978" cy="24088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457200" algn="r" rtl="1">
              <a:lnSpc>
                <a:spcPct val="115000"/>
              </a:lnSpc>
              <a:spcAft>
                <a:spcPts val="800"/>
              </a:spcAft>
            </a:pPr>
            <a:r>
              <a:rPr lang="he-IL" sz="1400" kern="1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אומנם יש יותר מקרים של תחרויות </a:t>
            </a:r>
            <a:r>
              <a:rPr lang="he-IL" sz="1400" b="1" i="1" kern="1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על המקום הראשון</a:t>
            </a:r>
            <a:r>
              <a:rPr lang="he-IL" sz="1400" kern="1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</a:p>
          <a:p>
            <a:pPr marL="457200" algn="r" rtl="1">
              <a:lnSpc>
                <a:spcPct val="115000"/>
              </a:lnSpc>
              <a:spcAft>
                <a:spcPts val="800"/>
              </a:spcAft>
            </a:pPr>
            <a:r>
              <a:rPr lang="he-IL" sz="14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אבל הן פחות דרמטיות</a:t>
            </a:r>
            <a:r>
              <a:rPr lang="en-US" sz="14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r>
              <a:rPr lang="he-IL" sz="14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ממוצע פערי משקל הגוף גדול יותר בין המקום הראשון לשני, לעומת הפערים בין המקום השלישי לרביעי.</a:t>
            </a:r>
            <a:endParaRPr lang="en-US" sz="14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4690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תמונה 10">
            <a:extLst>
              <a:ext uri="{FF2B5EF4-FFF2-40B4-BE49-F238E27FC236}">
                <a16:creationId xmlns:a16="http://schemas.microsoft.com/office/drawing/2014/main" id="{53C0D2A1-5F3A-51FC-89AF-440449197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11" y="128329"/>
            <a:ext cx="11112333" cy="6169833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70D7C36-A857-1AFD-AF8E-774F5565D848}"/>
              </a:ext>
            </a:extLst>
          </p:cNvPr>
          <p:cNvSpPr txBox="1"/>
          <p:nvPr/>
        </p:nvSpPr>
        <p:spPr>
          <a:xfrm>
            <a:off x="9629191" y="3062100"/>
            <a:ext cx="2332653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highlight>
                  <a:srgbClr val="FFFF00"/>
                </a:highlight>
              </a:rPr>
              <a:t>גם באופן כללי, הפערים בין מקום ראשון לשני, גדולים מהפערים בין מקום שלישי לרביעי. </a:t>
            </a:r>
          </a:p>
          <a:p>
            <a:r>
              <a:rPr lang="he-IL" dirty="0">
                <a:highlight>
                  <a:srgbClr val="FFFF00"/>
                </a:highlight>
              </a:rPr>
              <a:t>כלומר גם מבחינת פערי ההנפה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he-IL" dirty="0">
                <a:highlight>
                  <a:srgbClr val="FFFF00"/>
                </a:highlight>
              </a:rPr>
              <a:t>(כוח) </a:t>
            </a:r>
            <a:r>
              <a:rPr lang="he-IL" dirty="0" err="1">
                <a:highlight>
                  <a:srgbClr val="FFFF00"/>
                </a:highlight>
              </a:rPr>
              <a:t>בטוטל</a:t>
            </a:r>
            <a:r>
              <a:rPr lang="he-IL" dirty="0">
                <a:highlight>
                  <a:srgbClr val="FFFF00"/>
                </a:highlight>
              </a:rPr>
              <a:t>.</a:t>
            </a:r>
          </a:p>
          <a:p>
            <a:endParaRPr lang="he-IL" dirty="0">
              <a:highlight>
                <a:srgbClr val="FFFF00"/>
              </a:highlight>
            </a:endParaRPr>
          </a:p>
          <a:p>
            <a:endParaRPr lang="he-I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887175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68E3154-16E4-1D10-1E20-9AB4C7C19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45" y="650129"/>
            <a:ext cx="9734550" cy="5781675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179C306-257F-49D9-2FB8-20B28283C006}"/>
              </a:ext>
            </a:extLst>
          </p:cNvPr>
          <p:cNvSpPr txBox="1"/>
          <p:nvPr/>
        </p:nvSpPr>
        <p:spPr>
          <a:xfrm>
            <a:off x="10067731" y="307910"/>
            <a:ext cx="145557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err="1"/>
              <a:t>בקוהורא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5170248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2C429555-5048-5302-E68B-150641F1B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23" y="223390"/>
            <a:ext cx="10945753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859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59EE33CD-088E-8560-F225-8789FF0B2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2" y="430161"/>
            <a:ext cx="8621328" cy="4448796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D2BF0E8-56AE-6DB6-D8D7-84C3863BCA29}"/>
              </a:ext>
            </a:extLst>
          </p:cNvPr>
          <p:cNvSpPr txBox="1"/>
          <p:nvPr/>
        </p:nvSpPr>
        <p:spPr>
          <a:xfrm>
            <a:off x="9713167" y="615820"/>
            <a:ext cx="1520890" cy="48013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מקרים של משקל גוף זהה בין אתלטים שמתחרים על מדליה הם </a:t>
            </a:r>
            <a:r>
              <a:rPr lang="he-IL" b="1" dirty="0"/>
              <a:t>מאוד נדירים</a:t>
            </a:r>
            <a:r>
              <a:rPr lang="he-IL" dirty="0"/>
              <a:t>. </a:t>
            </a:r>
          </a:p>
          <a:p>
            <a:endParaRPr lang="he-IL" dirty="0"/>
          </a:p>
          <a:p>
            <a:r>
              <a:rPr lang="he-IL" dirty="0"/>
              <a:t>היה מקרה אחד בלבד בכל אחד מהקרבות (קרב על ארד וקרב על זהב).</a:t>
            </a:r>
          </a:p>
          <a:p>
            <a:endParaRPr lang="he-IL" dirty="0"/>
          </a:p>
          <a:p>
            <a:r>
              <a:rPr lang="he-IL" dirty="0"/>
              <a:t>בשני המקרים, ההכרעה הייתה בפער של </a:t>
            </a:r>
            <a:r>
              <a:rPr lang="en-US" dirty="0"/>
              <a:t>1kg</a:t>
            </a:r>
            <a:r>
              <a:rPr lang="he-IL" dirty="0"/>
              <a:t> בלבד!</a:t>
            </a:r>
          </a:p>
        </p:txBody>
      </p:sp>
    </p:spTree>
    <p:extLst>
      <p:ext uri="{BB962C8B-B14F-4D97-AF65-F5344CB8AC3E}">
        <p14:creationId xmlns:p14="http://schemas.microsoft.com/office/powerpoint/2010/main" val="12974460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CD985F04-B820-20E8-DD87-928A09CE8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470"/>
            <a:ext cx="11344275" cy="4486275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C4FC65EB-C0DF-4E96-961A-6828592DBACD}"/>
              </a:ext>
            </a:extLst>
          </p:cNvPr>
          <p:cNvSpPr txBox="1"/>
          <p:nvPr/>
        </p:nvSpPr>
        <p:spPr>
          <a:xfrm>
            <a:off x="9100458" y="243470"/>
            <a:ext cx="2441510" cy="923330"/>
          </a:xfrm>
          <a:prstGeom prst="rect">
            <a:avLst/>
          </a:prstGeom>
          <a:solidFill>
            <a:srgbClr val="E6E6E6"/>
          </a:solidFill>
        </p:spPr>
        <p:txBody>
          <a:bodyPr wrap="square" rtlCol="1">
            <a:spAutoFit/>
          </a:bodyPr>
          <a:lstStyle/>
          <a:p>
            <a:r>
              <a:rPr lang="he-IL" b="1" dirty="0"/>
              <a:t>מקרים של אתלטים שזכו בזהב בהופעה חוזרת באולימפיאדה.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F38A398E-2811-524A-74A4-2947D964F1CB}"/>
              </a:ext>
            </a:extLst>
          </p:cNvPr>
          <p:cNvSpPr txBox="1"/>
          <p:nvPr/>
        </p:nvSpPr>
        <p:spPr>
          <a:xfrm>
            <a:off x="583162" y="4860204"/>
            <a:ext cx="1632857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he-IL" dirty="0" err="1"/>
              <a:t>רוסלן</a:t>
            </a:r>
            <a:r>
              <a:rPr lang="he-IL" dirty="0"/>
              <a:t> </a:t>
            </a:r>
            <a:r>
              <a:rPr lang="he-IL" dirty="0" err="1"/>
              <a:t>נורדינוב</a:t>
            </a:r>
            <a:r>
              <a:rPr lang="he-IL" dirty="0"/>
              <a:t> עם קפיצה משמעותית: ממקום 17 ב-2012, </a:t>
            </a:r>
            <a:r>
              <a:rPr lang="he-IL" dirty="0" err="1"/>
              <a:t>למדלית</a:t>
            </a:r>
            <a:r>
              <a:rPr lang="he-IL" dirty="0"/>
              <a:t> זהב ב-2016!</a:t>
            </a:r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65D02FE6-53EB-8519-8570-BF9D451933E9}"/>
              </a:ext>
            </a:extLst>
          </p:cNvPr>
          <p:cNvSpPr/>
          <p:nvPr/>
        </p:nvSpPr>
        <p:spPr>
          <a:xfrm>
            <a:off x="634482" y="4273420"/>
            <a:ext cx="1492898" cy="18661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4BA015B5-DC31-AC78-E74E-F06E37A70BC2}"/>
              </a:ext>
            </a:extLst>
          </p:cNvPr>
          <p:cNvSpPr/>
          <p:nvPr/>
        </p:nvSpPr>
        <p:spPr>
          <a:xfrm>
            <a:off x="618927" y="3726021"/>
            <a:ext cx="1492898" cy="186613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79616B5F-A5B0-64CD-BFB1-1F211E8811E3}"/>
              </a:ext>
            </a:extLst>
          </p:cNvPr>
          <p:cNvSpPr txBox="1"/>
          <p:nvPr/>
        </p:nvSpPr>
        <p:spPr>
          <a:xfrm>
            <a:off x="10137712" y="5003886"/>
            <a:ext cx="1471126" cy="160043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400" dirty="0" err="1">
                <a:highlight>
                  <a:srgbClr val="00FF00"/>
                </a:highlight>
              </a:rPr>
              <a:t>גיורגי</a:t>
            </a:r>
            <a:r>
              <a:rPr lang="he-IL" sz="1400" dirty="0">
                <a:highlight>
                  <a:srgbClr val="00FF00"/>
                </a:highlight>
              </a:rPr>
              <a:t> התקדם </a:t>
            </a:r>
            <a:r>
              <a:rPr lang="he-IL" sz="1400" dirty="0" err="1">
                <a:highlight>
                  <a:srgbClr val="00FF00"/>
                </a:highlight>
              </a:rPr>
              <a:t>ממדלית</a:t>
            </a:r>
            <a:r>
              <a:rPr lang="he-IL" sz="1400" dirty="0">
                <a:highlight>
                  <a:srgbClr val="00FF00"/>
                </a:highlight>
              </a:rPr>
              <a:t> ארד ב-2000, אל זהב ב-2004</a:t>
            </a:r>
            <a:r>
              <a:rPr lang="en-US" sz="1400" dirty="0">
                <a:highlight>
                  <a:srgbClr val="00FF00"/>
                </a:highlight>
              </a:rPr>
              <a:t>;</a:t>
            </a:r>
            <a:r>
              <a:rPr lang="he-IL" sz="1400" dirty="0">
                <a:highlight>
                  <a:srgbClr val="00FF00"/>
                </a:highlight>
              </a:rPr>
              <a:t> למרות שדווקא הביצועים שלו היו נמוכים יותר ב-2004!</a:t>
            </a:r>
          </a:p>
        </p:txBody>
      </p:sp>
      <p:sp>
        <p:nvSpPr>
          <p:cNvPr id="13" name="אליפסה 12">
            <a:extLst>
              <a:ext uri="{FF2B5EF4-FFF2-40B4-BE49-F238E27FC236}">
                <a16:creationId xmlns:a16="http://schemas.microsoft.com/office/drawing/2014/main" id="{8FF09D30-A803-09B2-A4DB-21E5D3831C5D}"/>
              </a:ext>
            </a:extLst>
          </p:cNvPr>
          <p:cNvSpPr/>
          <p:nvPr/>
        </p:nvSpPr>
        <p:spPr>
          <a:xfrm>
            <a:off x="9616754" y="3729128"/>
            <a:ext cx="1041916" cy="186613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אליפסה 13">
            <a:extLst>
              <a:ext uri="{FF2B5EF4-FFF2-40B4-BE49-F238E27FC236}">
                <a16:creationId xmlns:a16="http://schemas.microsoft.com/office/drawing/2014/main" id="{170F9736-5877-588D-3778-010491178890}"/>
              </a:ext>
            </a:extLst>
          </p:cNvPr>
          <p:cNvSpPr/>
          <p:nvPr/>
        </p:nvSpPr>
        <p:spPr>
          <a:xfrm>
            <a:off x="6267057" y="3726020"/>
            <a:ext cx="1492898" cy="186613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136497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60371-1951-A94C-0B94-624DD2EB3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4780BE02-B43C-E741-3A1B-2C0BFAC1E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-1999668"/>
            <a:ext cx="11344275" cy="4486275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94C6FE01-FD9C-1821-CF19-B801491F03D6}"/>
              </a:ext>
            </a:extLst>
          </p:cNvPr>
          <p:cNvSpPr txBox="1"/>
          <p:nvPr/>
        </p:nvSpPr>
        <p:spPr>
          <a:xfrm>
            <a:off x="9548327" y="123743"/>
            <a:ext cx="2441510" cy="923330"/>
          </a:xfrm>
          <a:prstGeom prst="rect">
            <a:avLst/>
          </a:prstGeom>
          <a:solidFill>
            <a:srgbClr val="E6E6E6"/>
          </a:solidFill>
        </p:spPr>
        <p:txBody>
          <a:bodyPr wrap="square" rtlCol="1">
            <a:spAutoFit/>
          </a:bodyPr>
          <a:lstStyle/>
          <a:p>
            <a:r>
              <a:rPr lang="he-IL" b="1" dirty="0"/>
              <a:t>מקרים של אתלטים שזכו בזהב בהופעה חוזרת באולימפיאדה.</a:t>
            </a:r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338F8147-5821-738E-F301-2D0A15674FC6}"/>
              </a:ext>
            </a:extLst>
          </p:cNvPr>
          <p:cNvSpPr/>
          <p:nvPr/>
        </p:nvSpPr>
        <p:spPr>
          <a:xfrm>
            <a:off x="1191204" y="1486366"/>
            <a:ext cx="1492898" cy="186613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BF5F5813-4D8C-FBC4-8BD0-DA0398BD1708}"/>
              </a:ext>
            </a:extLst>
          </p:cNvPr>
          <p:cNvSpPr txBox="1"/>
          <p:nvPr/>
        </p:nvSpPr>
        <p:spPr>
          <a:xfrm>
            <a:off x="10765970" y="3032566"/>
            <a:ext cx="1223867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400" dirty="0" err="1">
                <a:highlight>
                  <a:srgbClr val="00FF00"/>
                </a:highlight>
              </a:rPr>
              <a:t>גיורגי</a:t>
            </a:r>
            <a:r>
              <a:rPr lang="he-IL" sz="1400" dirty="0">
                <a:highlight>
                  <a:srgbClr val="00FF00"/>
                </a:highlight>
              </a:rPr>
              <a:t> התקדם </a:t>
            </a:r>
            <a:r>
              <a:rPr lang="he-IL" sz="1400" dirty="0" err="1">
                <a:highlight>
                  <a:srgbClr val="00FF00"/>
                </a:highlight>
              </a:rPr>
              <a:t>ממדלית</a:t>
            </a:r>
            <a:r>
              <a:rPr lang="he-IL" sz="1400" dirty="0">
                <a:highlight>
                  <a:srgbClr val="00FF00"/>
                </a:highlight>
              </a:rPr>
              <a:t> ארד ב-2000, אל זהב ב-2004</a:t>
            </a:r>
            <a:r>
              <a:rPr lang="en-US" sz="1400" dirty="0">
                <a:highlight>
                  <a:srgbClr val="00FF00"/>
                </a:highlight>
              </a:rPr>
              <a:t>;</a:t>
            </a:r>
            <a:r>
              <a:rPr lang="he-IL" sz="1400" dirty="0">
                <a:highlight>
                  <a:srgbClr val="00FF00"/>
                </a:highlight>
              </a:rPr>
              <a:t> למרות שדווקא הביצועים שלו היו נמוכים יותר ב-2004!</a:t>
            </a:r>
          </a:p>
          <a:p>
            <a:endParaRPr lang="he-IL" sz="1400" dirty="0">
              <a:highlight>
                <a:srgbClr val="00FF00"/>
              </a:highlight>
            </a:endParaRPr>
          </a:p>
          <a:p>
            <a:r>
              <a:rPr lang="he-IL" sz="1400" dirty="0">
                <a:highlight>
                  <a:srgbClr val="00FF00"/>
                </a:highlight>
              </a:rPr>
              <a:t>עם זאת, גם המשקל שלו ירד.</a:t>
            </a:r>
          </a:p>
        </p:txBody>
      </p:sp>
      <p:sp>
        <p:nvSpPr>
          <p:cNvPr id="13" name="אליפסה 12">
            <a:extLst>
              <a:ext uri="{FF2B5EF4-FFF2-40B4-BE49-F238E27FC236}">
                <a16:creationId xmlns:a16="http://schemas.microsoft.com/office/drawing/2014/main" id="{B3FE3D38-8196-D39F-3A45-1BCC6499DE0B}"/>
              </a:ext>
            </a:extLst>
          </p:cNvPr>
          <p:cNvSpPr/>
          <p:nvPr/>
        </p:nvSpPr>
        <p:spPr>
          <a:xfrm>
            <a:off x="4506689" y="1479834"/>
            <a:ext cx="1041916" cy="186613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אליפסה 13">
            <a:extLst>
              <a:ext uri="{FF2B5EF4-FFF2-40B4-BE49-F238E27FC236}">
                <a16:creationId xmlns:a16="http://schemas.microsoft.com/office/drawing/2014/main" id="{3F300715-6066-F363-DDC8-E8EB2B749845}"/>
              </a:ext>
            </a:extLst>
          </p:cNvPr>
          <p:cNvSpPr/>
          <p:nvPr/>
        </p:nvSpPr>
        <p:spPr>
          <a:xfrm>
            <a:off x="3250158" y="1486366"/>
            <a:ext cx="1492898" cy="186613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אליפסה 1">
            <a:extLst>
              <a:ext uri="{FF2B5EF4-FFF2-40B4-BE49-F238E27FC236}">
                <a16:creationId xmlns:a16="http://schemas.microsoft.com/office/drawing/2014/main" id="{22D0781A-E1E9-7514-51B1-7E9DF0B0E0AA}"/>
              </a:ext>
            </a:extLst>
          </p:cNvPr>
          <p:cNvSpPr/>
          <p:nvPr/>
        </p:nvSpPr>
        <p:spPr>
          <a:xfrm>
            <a:off x="8073207" y="1455268"/>
            <a:ext cx="1041916" cy="186613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02F50AE-D2BD-9CA3-6E0E-04BA2B730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80" y="2603347"/>
            <a:ext cx="9643252" cy="3536094"/>
          </a:xfrm>
          <a:prstGeom prst="rect">
            <a:avLst/>
          </a:prstGeom>
        </p:spPr>
      </p:pic>
      <p:sp>
        <p:nvSpPr>
          <p:cNvPr id="6" name="אליפסה 5">
            <a:extLst>
              <a:ext uri="{FF2B5EF4-FFF2-40B4-BE49-F238E27FC236}">
                <a16:creationId xmlns:a16="http://schemas.microsoft.com/office/drawing/2014/main" id="{5CB19E52-B3F1-B368-7015-4EDF687F5F16}"/>
              </a:ext>
            </a:extLst>
          </p:cNvPr>
          <p:cNvSpPr/>
          <p:nvPr/>
        </p:nvSpPr>
        <p:spPr>
          <a:xfrm>
            <a:off x="8020334" y="3548434"/>
            <a:ext cx="423873" cy="30510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אליפסה 15">
            <a:extLst>
              <a:ext uri="{FF2B5EF4-FFF2-40B4-BE49-F238E27FC236}">
                <a16:creationId xmlns:a16="http://schemas.microsoft.com/office/drawing/2014/main" id="{8EAE5580-0EF9-25F3-20E1-EEFCE988573E}"/>
              </a:ext>
            </a:extLst>
          </p:cNvPr>
          <p:cNvSpPr/>
          <p:nvPr/>
        </p:nvSpPr>
        <p:spPr>
          <a:xfrm>
            <a:off x="7435616" y="4717870"/>
            <a:ext cx="423873" cy="30510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070057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C59244F-E046-5F6C-D4D3-469975201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8" y="1215603"/>
            <a:ext cx="11361749" cy="4616029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F07CE2E9-870B-FEE6-B2A5-CBD5E92F6FBB}"/>
              </a:ext>
            </a:extLst>
          </p:cNvPr>
          <p:cNvSpPr txBox="1"/>
          <p:nvPr/>
        </p:nvSpPr>
        <p:spPr>
          <a:xfrm>
            <a:off x="9100458" y="243470"/>
            <a:ext cx="2441510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he-IL" b="1" dirty="0"/>
              <a:t>מקרים של אתלטים ש"פיספסו" ב-</a:t>
            </a:r>
            <a:r>
              <a:rPr lang="en-US" b="1" dirty="0"/>
              <a:t>CPP</a:t>
            </a:r>
            <a:r>
              <a:rPr lang="he-IL" b="1" dirty="0"/>
              <a:t> והפסידו את הארד, אבל הצליחו לחזור בהזדמנות אחרת ולקטוף את הזהב!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565D8CA-C989-50B6-030B-C4BD14313EF4}"/>
              </a:ext>
            </a:extLst>
          </p:cNvPr>
          <p:cNvSpPr txBox="1"/>
          <p:nvPr/>
        </p:nvSpPr>
        <p:spPr>
          <a:xfrm>
            <a:off x="6969968" y="5831632"/>
            <a:ext cx="4683968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1">
            <a:spAutoFit/>
          </a:bodyPr>
          <a:lstStyle/>
          <a:p>
            <a:r>
              <a:rPr lang="he-IL" dirty="0"/>
              <a:t>מעניין לראות שחלקם לא שיפרו את ההישג הקודם מבחינת משקל ההנפה, ומישהו אפילו הידרדר.</a:t>
            </a:r>
          </a:p>
        </p:txBody>
      </p:sp>
    </p:spTree>
    <p:extLst>
      <p:ext uri="{BB962C8B-B14F-4D97-AF65-F5344CB8AC3E}">
        <p14:creationId xmlns:p14="http://schemas.microsoft.com/office/powerpoint/2010/main" val="421235995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4D62E39-064D-7610-0D94-E6211FB0E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129"/>
            <a:ext cx="11839165" cy="545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19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FDFAA07-DBDA-DF12-7232-684401EB7518}"/>
              </a:ext>
            </a:extLst>
          </p:cNvPr>
          <p:cNvSpPr txBox="1"/>
          <p:nvPr/>
        </p:nvSpPr>
        <p:spPr>
          <a:xfrm>
            <a:off x="895739" y="2747293"/>
            <a:ext cx="9302620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6600" dirty="0">
                <a:highlight>
                  <a:srgbClr val="FFFF00"/>
                </a:highlight>
              </a:rPr>
              <a:t>Athletes Cohort Analysis</a:t>
            </a:r>
            <a:endParaRPr lang="he-IL" sz="6600" dirty="0">
              <a:highlight>
                <a:srgbClr val="FFFF00"/>
              </a:highlight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791F3F2C-DBD8-F767-495D-A817AB87BED5}"/>
              </a:ext>
            </a:extLst>
          </p:cNvPr>
          <p:cNvSpPr/>
          <p:nvPr/>
        </p:nvSpPr>
        <p:spPr>
          <a:xfrm>
            <a:off x="10030408" y="0"/>
            <a:ext cx="2161592" cy="13529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3BE86274-0E2A-AB0D-A6A4-EA1457DD1985}"/>
              </a:ext>
            </a:extLst>
          </p:cNvPr>
          <p:cNvSpPr/>
          <p:nvPr/>
        </p:nvSpPr>
        <p:spPr>
          <a:xfrm>
            <a:off x="0" y="-1"/>
            <a:ext cx="2161592" cy="13529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C1DCE58E-781A-A53A-F86F-000397769AFB}"/>
              </a:ext>
            </a:extLst>
          </p:cNvPr>
          <p:cNvSpPr/>
          <p:nvPr/>
        </p:nvSpPr>
        <p:spPr>
          <a:xfrm>
            <a:off x="10030408" y="5505061"/>
            <a:ext cx="2161592" cy="13529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807F147A-B2C0-EAFE-4C11-1316D46C1564}"/>
              </a:ext>
            </a:extLst>
          </p:cNvPr>
          <p:cNvSpPr/>
          <p:nvPr/>
        </p:nvSpPr>
        <p:spPr>
          <a:xfrm>
            <a:off x="0" y="5505060"/>
            <a:ext cx="2161592" cy="13529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99961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01F44D9-0273-1D14-EED0-7D85E726C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1" y="0"/>
            <a:ext cx="11839517" cy="6858000"/>
          </a:xfrm>
          <a:prstGeom prst="rect">
            <a:avLst/>
          </a:prstGeom>
        </p:spPr>
      </p:pic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CBB203C5-8B1D-E207-6909-D31A6F555D0C}"/>
              </a:ext>
            </a:extLst>
          </p:cNvPr>
          <p:cNvSpPr/>
          <p:nvPr/>
        </p:nvSpPr>
        <p:spPr>
          <a:xfrm>
            <a:off x="765110" y="1735493"/>
            <a:ext cx="6634066" cy="22393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1337B792-1A71-BBC7-C99C-A31F661B749F}"/>
              </a:ext>
            </a:extLst>
          </p:cNvPr>
          <p:cNvSpPr txBox="1"/>
          <p:nvPr/>
        </p:nvSpPr>
        <p:spPr>
          <a:xfrm>
            <a:off x="9134670" y="1082264"/>
            <a:ext cx="1604865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1">
            <a:spAutoFit/>
          </a:bodyPr>
          <a:lstStyle/>
          <a:p>
            <a:r>
              <a:rPr lang="he-IL" dirty="0"/>
              <a:t>נשים עד 64 ק"ג: קטגוריה תחרותית במיוחד, אפילו סביב המקום התשיעי.</a:t>
            </a:r>
          </a:p>
        </p:txBody>
      </p:sp>
      <p:sp>
        <p:nvSpPr>
          <p:cNvPr id="14" name="מלבן: פינות מעוגלות 13">
            <a:extLst>
              <a:ext uri="{FF2B5EF4-FFF2-40B4-BE49-F238E27FC236}">
                <a16:creationId xmlns:a16="http://schemas.microsoft.com/office/drawing/2014/main" id="{966623FF-57F2-94D6-F393-598A4F7E0D3B}"/>
              </a:ext>
            </a:extLst>
          </p:cNvPr>
          <p:cNvSpPr/>
          <p:nvPr/>
        </p:nvSpPr>
        <p:spPr>
          <a:xfrm>
            <a:off x="746449" y="4460037"/>
            <a:ext cx="10291665" cy="289249"/>
          </a:xfrm>
          <a:prstGeom prst="roundRect">
            <a:avLst/>
          </a:prstGeom>
          <a:noFill/>
          <a:ln w="19050">
            <a:solidFill>
              <a:srgbClr val="E85E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168337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D35CC-4B6F-CF2D-A454-09AEDB962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68F39F2-F1EF-B47D-2610-D93D31C7B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1" y="0"/>
            <a:ext cx="11839517" cy="6858000"/>
          </a:xfrm>
          <a:prstGeom prst="rect">
            <a:avLst/>
          </a:prstGeom>
        </p:spPr>
      </p:pic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F4A9EB42-20F2-C765-C444-13325D6EA065}"/>
              </a:ext>
            </a:extLst>
          </p:cNvPr>
          <p:cNvSpPr/>
          <p:nvPr/>
        </p:nvSpPr>
        <p:spPr>
          <a:xfrm>
            <a:off x="765110" y="1735493"/>
            <a:ext cx="6634066" cy="22393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7699593-F8E3-FA6B-D8A1-1B1543510469}"/>
              </a:ext>
            </a:extLst>
          </p:cNvPr>
          <p:cNvSpPr txBox="1"/>
          <p:nvPr/>
        </p:nvSpPr>
        <p:spPr>
          <a:xfrm>
            <a:off x="9433249" y="5163236"/>
            <a:ext cx="1604865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1">
            <a:spAutoFit/>
          </a:bodyPr>
          <a:lstStyle/>
          <a:p>
            <a:r>
              <a:rPr lang="he-IL" dirty="0"/>
              <a:t>גברים עד 69 ק"ג, טווח תוצאות רחב.</a:t>
            </a:r>
          </a:p>
        </p:txBody>
      </p:sp>
      <p:sp>
        <p:nvSpPr>
          <p:cNvPr id="14" name="מלבן: פינות מעוגלות 13">
            <a:extLst>
              <a:ext uri="{FF2B5EF4-FFF2-40B4-BE49-F238E27FC236}">
                <a16:creationId xmlns:a16="http://schemas.microsoft.com/office/drawing/2014/main" id="{44D66B7C-29EA-E1AE-8F32-A3CA95F60D3C}"/>
              </a:ext>
            </a:extLst>
          </p:cNvPr>
          <p:cNvSpPr/>
          <p:nvPr/>
        </p:nvSpPr>
        <p:spPr>
          <a:xfrm>
            <a:off x="746449" y="4460037"/>
            <a:ext cx="10291665" cy="289249"/>
          </a:xfrm>
          <a:prstGeom prst="roundRect">
            <a:avLst/>
          </a:prstGeom>
          <a:noFill/>
          <a:ln w="19050">
            <a:solidFill>
              <a:srgbClr val="E85E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30418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347F4-ECB5-A105-25DB-BF68AFBCD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11B7031-3786-9F57-21B3-9E6A08E63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1" y="0"/>
            <a:ext cx="11839517" cy="6858000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B0668E7-6A8C-A968-D4C9-29EC614DA43F}"/>
              </a:ext>
            </a:extLst>
          </p:cNvPr>
          <p:cNvSpPr txBox="1"/>
          <p:nvPr/>
        </p:nvSpPr>
        <p:spPr>
          <a:xfrm>
            <a:off x="8742784" y="2258413"/>
            <a:ext cx="160486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1">
            <a:spAutoFit/>
          </a:bodyPr>
          <a:lstStyle/>
          <a:p>
            <a:r>
              <a:rPr lang="he-IL" dirty="0"/>
              <a:t>נשים 87+ , </a:t>
            </a:r>
            <a:br>
              <a:rPr lang="en-US" dirty="0"/>
            </a:br>
            <a:r>
              <a:rPr lang="he-IL" dirty="0"/>
              <a:t>המקום הראשון חזק בפער מהאחרים.</a:t>
            </a:r>
          </a:p>
        </p:txBody>
      </p:sp>
      <p:sp>
        <p:nvSpPr>
          <p:cNvPr id="4" name="מלבן: פינות מעוגלות 3">
            <a:extLst>
              <a:ext uri="{FF2B5EF4-FFF2-40B4-BE49-F238E27FC236}">
                <a16:creationId xmlns:a16="http://schemas.microsoft.com/office/drawing/2014/main" id="{9EED5592-79FF-F834-EA44-7C9DF1F816AF}"/>
              </a:ext>
            </a:extLst>
          </p:cNvPr>
          <p:cNvSpPr/>
          <p:nvPr/>
        </p:nvSpPr>
        <p:spPr>
          <a:xfrm>
            <a:off x="765110" y="3181743"/>
            <a:ext cx="6634066" cy="22393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993731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068D9D6-09C5-886F-A89A-A9848EA6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59" y="0"/>
            <a:ext cx="11743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6983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530E81EB-9151-A9F8-C239-8E87FFE7CDCB}"/>
              </a:ext>
            </a:extLst>
          </p:cNvPr>
          <p:cNvSpPr/>
          <p:nvPr/>
        </p:nvSpPr>
        <p:spPr>
          <a:xfrm>
            <a:off x="10440955" y="1"/>
            <a:ext cx="1751045" cy="13838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D45C0D46-ED9C-747A-33D6-4BCD80715724}"/>
              </a:ext>
            </a:extLst>
          </p:cNvPr>
          <p:cNvSpPr/>
          <p:nvPr/>
        </p:nvSpPr>
        <p:spPr>
          <a:xfrm>
            <a:off x="0" y="0"/>
            <a:ext cx="1751045" cy="13838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304D9786-40B6-2CB4-ABDE-791D5BD59579}"/>
              </a:ext>
            </a:extLst>
          </p:cNvPr>
          <p:cNvSpPr/>
          <p:nvPr/>
        </p:nvSpPr>
        <p:spPr>
          <a:xfrm>
            <a:off x="10440954" y="5474107"/>
            <a:ext cx="1751045" cy="13838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A8824548-E2BE-164D-B04A-35A55BA2A140}"/>
              </a:ext>
            </a:extLst>
          </p:cNvPr>
          <p:cNvSpPr/>
          <p:nvPr/>
        </p:nvSpPr>
        <p:spPr>
          <a:xfrm>
            <a:off x="26435" y="5474107"/>
            <a:ext cx="1751045" cy="13838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D0DAA6C3-3836-36E1-9FA8-00A5A99B473E}"/>
              </a:ext>
            </a:extLst>
          </p:cNvPr>
          <p:cNvSpPr txBox="1"/>
          <p:nvPr/>
        </p:nvSpPr>
        <p:spPr>
          <a:xfrm>
            <a:off x="1147665" y="2379306"/>
            <a:ext cx="7735078" cy="9387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500" dirty="0">
                <a:highlight>
                  <a:srgbClr val="FFFF00"/>
                </a:highlight>
              </a:rPr>
              <a:t>Tableau Dashboard</a:t>
            </a:r>
            <a:endParaRPr lang="he-IL" sz="55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9904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49BEB77-F6EA-60BD-C3A1-B3E9E3216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796"/>
            <a:ext cx="12192000" cy="554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2729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B93D283-8913-4405-9363-554A402A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9925"/>
            <a:ext cx="12192000" cy="55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58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F23FD-DBC9-D989-3E5E-4C64EB7D3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0E70BB7-4B58-C3F6-56AC-C1A9A537ACD2}"/>
              </a:ext>
            </a:extLst>
          </p:cNvPr>
          <p:cNvSpPr txBox="1"/>
          <p:nvPr/>
        </p:nvSpPr>
        <p:spPr>
          <a:xfrm>
            <a:off x="3349690" y="195943"/>
            <a:ext cx="579431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500" b="1" dirty="0">
                <a:solidFill>
                  <a:srgbClr val="FF0000"/>
                </a:solidFill>
                <a:highlight>
                  <a:srgbClr val="FFFF00"/>
                </a:highlight>
              </a:rPr>
              <a:t>Cohort Analysis </a:t>
            </a:r>
            <a:endParaRPr lang="he-IL" sz="25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CC69189A-AB58-9E20-06FE-8823E0F1D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60" y="1091682"/>
            <a:ext cx="8536927" cy="5639229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B4775D1-BD58-6A95-39D0-46C368A82EB5}"/>
              </a:ext>
            </a:extLst>
          </p:cNvPr>
          <p:cNvSpPr txBox="1"/>
          <p:nvPr/>
        </p:nvSpPr>
        <p:spPr>
          <a:xfrm>
            <a:off x="9144000" y="672997"/>
            <a:ext cx="2802640" cy="50783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בשנת 2004 היו 171 אתלטים </a:t>
            </a:r>
            <a:r>
              <a:rPr lang="he-IL" b="1" dirty="0"/>
              <a:t>חדשים</a:t>
            </a:r>
            <a:r>
              <a:rPr lang="he-IL" dirty="0"/>
              <a:t> (אולימפיאדה ראשונה שלהם). הם נקראים </a:t>
            </a:r>
            <a:r>
              <a:rPr lang="en-US" b="1" dirty="0">
                <a:solidFill>
                  <a:schemeClr val="accent2"/>
                </a:solidFill>
              </a:rPr>
              <a:t>cohort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2004</a:t>
            </a:r>
            <a:r>
              <a:rPr lang="he-IL" dirty="0"/>
              <a:t> </a:t>
            </a:r>
            <a:endParaRPr lang="en-US" dirty="0"/>
          </a:p>
          <a:p>
            <a:r>
              <a:rPr lang="he-IL" dirty="0"/>
              <a:t>עם זאת השתתפו בה גם </a:t>
            </a:r>
            <a:r>
              <a:rPr lang="he-IL" b="1" dirty="0">
                <a:solidFill>
                  <a:schemeClr val="accent1"/>
                </a:solidFill>
              </a:rPr>
              <a:t>78 אתלטים </a:t>
            </a:r>
            <a:r>
              <a:rPr lang="he-IL" dirty="0"/>
              <a:t>אשר ההופעה הראשונה שלהם הייתה כבר באולימפיאדה הקודמת.</a:t>
            </a:r>
          </a:p>
          <a:p>
            <a:endParaRPr lang="he-IL" dirty="0"/>
          </a:p>
          <a:p>
            <a:r>
              <a:rPr lang="he-IL" dirty="0"/>
              <a:t>בשנת </a:t>
            </a:r>
            <a:r>
              <a:rPr lang="he-IL" b="1" dirty="0"/>
              <a:t>2008</a:t>
            </a:r>
            <a:r>
              <a:rPr lang="he-IL" dirty="0"/>
              <a:t> רואים ש-29 אתלטים </a:t>
            </a:r>
            <a:r>
              <a:rPr lang="he-IL" dirty="0" err="1"/>
              <a:t>מקוהורט</a:t>
            </a:r>
            <a:r>
              <a:rPr lang="he-IL" dirty="0"/>
              <a:t> </a:t>
            </a:r>
            <a:r>
              <a:rPr lang="en-US" dirty="0"/>
              <a:t> 2000</a:t>
            </a:r>
            <a:r>
              <a:rPr lang="he-IL" dirty="0"/>
              <a:t> הגיעו לתחרות. </a:t>
            </a:r>
            <a:r>
              <a:rPr lang="he-IL" b="1" u="sng" dirty="0"/>
              <a:t>לא ניתן</a:t>
            </a:r>
            <a:r>
              <a:rPr lang="he-IL" dirty="0"/>
              <a:t> לדעת האם הם </a:t>
            </a:r>
            <a:r>
              <a:rPr lang="he-IL" i="1" dirty="0"/>
              <a:t>השתתפו בתחרות של 2004! הצבע מגלם רק את </a:t>
            </a:r>
            <a:r>
              <a:rPr lang="he-IL" dirty="0" err="1"/>
              <a:t>ההשתפות</a:t>
            </a:r>
            <a:r>
              <a:rPr lang="he-IL" dirty="0"/>
              <a:t> </a:t>
            </a:r>
            <a:r>
              <a:rPr lang="he-IL" b="1" dirty="0"/>
              <a:t>הראשונה</a:t>
            </a:r>
            <a:r>
              <a:rPr lang="he-IL" dirty="0"/>
              <a:t>!</a:t>
            </a:r>
            <a:r>
              <a:rPr lang="he-IL" i="1" dirty="0"/>
              <a:t> זאת נקודה חשובה ומעניינת שנראה ממש עוד מעט.</a:t>
            </a:r>
            <a:endParaRPr lang="he-IL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57307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6075A-7495-519B-3BB9-3B61680ED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0CAE820-678D-384B-B8B9-9936183CADE0}"/>
              </a:ext>
            </a:extLst>
          </p:cNvPr>
          <p:cNvSpPr txBox="1"/>
          <p:nvPr/>
        </p:nvSpPr>
        <p:spPr>
          <a:xfrm>
            <a:off x="3353161" y="91232"/>
            <a:ext cx="579431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500" b="1" dirty="0">
                <a:solidFill>
                  <a:srgbClr val="FF0000"/>
                </a:solidFill>
                <a:highlight>
                  <a:srgbClr val="FFFF00"/>
                </a:highlight>
              </a:rPr>
              <a:t>Cohort Analysis </a:t>
            </a:r>
            <a:endParaRPr lang="he-IL" sz="25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3432A60E-8325-17AC-84AB-9D37996F1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20" y="485720"/>
            <a:ext cx="10732593" cy="6281048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3190E3D-6DD6-3E6C-FCA4-4CCEB43F9495}"/>
              </a:ext>
            </a:extLst>
          </p:cNvPr>
          <p:cNvSpPr txBox="1"/>
          <p:nvPr/>
        </p:nvSpPr>
        <p:spPr>
          <a:xfrm>
            <a:off x="8892074" y="2878895"/>
            <a:ext cx="2724539" cy="36933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>
                <a:highlight>
                  <a:srgbClr val="C0C0C0"/>
                </a:highlight>
              </a:rPr>
              <a:t>יש אתלט (אחד!) שהתחרה באולימפיאדה בשנת 2000 וגם בשנת 2020!</a:t>
            </a:r>
          </a:p>
          <a:p>
            <a:r>
              <a:rPr lang="he-IL" b="1" dirty="0">
                <a:highlight>
                  <a:srgbClr val="C0C0C0"/>
                </a:highlight>
              </a:rPr>
              <a:t>זה די מטורף כשחושבים על "זמן חיים" של אתלטים ברמה הזו, במיוחד בתחום עצים כזה.</a:t>
            </a:r>
          </a:p>
          <a:p>
            <a:endParaRPr lang="he-IL" b="1" dirty="0">
              <a:highlight>
                <a:srgbClr val="C0C0C0"/>
              </a:highlight>
            </a:endParaRPr>
          </a:p>
          <a:p>
            <a:endParaRPr lang="he-IL" b="1" dirty="0">
              <a:highlight>
                <a:srgbClr val="C0C0C0"/>
              </a:highlight>
            </a:endParaRPr>
          </a:p>
          <a:p>
            <a:r>
              <a:rPr lang="he-IL" b="1" dirty="0">
                <a:solidFill>
                  <a:srgbClr val="FF0000"/>
                </a:solidFill>
                <a:highlight>
                  <a:srgbClr val="C0C0C0"/>
                </a:highlight>
              </a:rPr>
              <a:t>אי-אפשר שלא לשאול: מי זה?! </a:t>
            </a:r>
          </a:p>
          <a:p>
            <a:r>
              <a:rPr lang="he-IL" b="1" dirty="0">
                <a:solidFill>
                  <a:srgbClr val="FF0000"/>
                </a:solidFill>
                <a:highlight>
                  <a:srgbClr val="C0C0C0"/>
                </a:highlight>
              </a:rPr>
              <a:t>לשם כך – </a:t>
            </a:r>
            <a:r>
              <a:rPr lang="en-US" b="1" dirty="0">
                <a:solidFill>
                  <a:srgbClr val="FF0000"/>
                </a:solidFill>
                <a:highlight>
                  <a:srgbClr val="C0C0C0"/>
                </a:highlight>
              </a:rPr>
              <a:t>SQL</a:t>
            </a:r>
            <a:r>
              <a:rPr lang="he-IL" b="1" dirty="0">
                <a:solidFill>
                  <a:srgbClr val="FF0000"/>
                </a:solidFill>
                <a:highlight>
                  <a:srgbClr val="C0C0C0"/>
                </a:highlight>
              </a:rPr>
              <a:t>!</a:t>
            </a:r>
          </a:p>
          <a:p>
            <a:endParaRPr lang="he-IL" b="1" dirty="0">
              <a:highlight>
                <a:srgbClr val="C0C0C0"/>
              </a:highlight>
            </a:endParaRPr>
          </a:p>
        </p:txBody>
      </p:sp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1CFBECC4-BD02-4B29-80FE-60525DA4472E}"/>
              </a:ext>
            </a:extLst>
          </p:cNvPr>
          <p:cNvCxnSpPr>
            <a:cxnSpLocks/>
          </p:cNvCxnSpPr>
          <p:nvPr/>
        </p:nvCxnSpPr>
        <p:spPr>
          <a:xfrm flipH="1">
            <a:off x="5150498" y="2733869"/>
            <a:ext cx="3592285" cy="5104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659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CE34C-A3D9-A939-B347-3FEBFCA56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0DC32205-63E1-1D0F-2FCE-2BD833D835DF}"/>
              </a:ext>
            </a:extLst>
          </p:cNvPr>
          <p:cNvSpPr txBox="1"/>
          <p:nvPr/>
        </p:nvSpPr>
        <p:spPr>
          <a:xfrm>
            <a:off x="3349690" y="195943"/>
            <a:ext cx="579431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500" b="1" dirty="0">
                <a:solidFill>
                  <a:srgbClr val="FF0000"/>
                </a:solidFill>
                <a:highlight>
                  <a:srgbClr val="FFFF00"/>
                </a:highlight>
              </a:rPr>
              <a:t>Cohort Analysis </a:t>
            </a:r>
            <a:endParaRPr lang="he-IL" sz="25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E86B9D3-A4A6-B272-F515-45D77D3E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5" y="1506470"/>
            <a:ext cx="9144000" cy="4956977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7A5090D8-A7D8-CA1C-4FC2-13B123964F5E}"/>
              </a:ext>
            </a:extLst>
          </p:cNvPr>
          <p:cNvSpPr txBox="1"/>
          <p:nvPr/>
        </p:nvSpPr>
        <p:spPr>
          <a:xfrm>
            <a:off x="6096000" y="965385"/>
            <a:ext cx="558592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SQL</a:t>
            </a:r>
            <a:r>
              <a:rPr lang="he-IL" b="1" dirty="0"/>
              <a:t>, אבל בתוך </a:t>
            </a:r>
            <a:r>
              <a:rPr lang="en-US" b="1" dirty="0"/>
              <a:t>Pandas</a:t>
            </a:r>
            <a:r>
              <a:rPr lang="he-IL" b="1" dirty="0"/>
              <a:t>. </a:t>
            </a:r>
            <a:r>
              <a:rPr lang="he-IL" b="1" dirty="0">
                <a:solidFill>
                  <a:schemeClr val="accent2"/>
                </a:solidFill>
              </a:rPr>
              <a:t>שימוש בכלי חדש </a:t>
            </a:r>
            <a:r>
              <a:rPr lang="he-IL" b="1" dirty="0"/>
              <a:t>- </a:t>
            </a:r>
            <a:r>
              <a:rPr lang="en-US" b="1" dirty="0" err="1"/>
              <a:t>duckdb</a:t>
            </a:r>
            <a:endParaRPr lang="he-IL" b="1" dirty="0"/>
          </a:p>
        </p:txBody>
      </p: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AB566404-132B-4F19-9138-1462D49C0328}"/>
              </a:ext>
            </a:extLst>
          </p:cNvPr>
          <p:cNvCxnSpPr>
            <a:cxnSpLocks/>
          </p:cNvCxnSpPr>
          <p:nvPr/>
        </p:nvCxnSpPr>
        <p:spPr>
          <a:xfrm flipH="1">
            <a:off x="4198776" y="4105469"/>
            <a:ext cx="5635689" cy="1063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AE93B59-BFCF-98FF-C93F-DDAC0D5A7083}"/>
              </a:ext>
            </a:extLst>
          </p:cNvPr>
          <p:cNvSpPr txBox="1"/>
          <p:nvPr/>
        </p:nvSpPr>
        <p:spPr>
          <a:xfrm>
            <a:off x="9924661" y="3056553"/>
            <a:ext cx="2034074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טעינת הקובץ </a:t>
            </a:r>
            <a:r>
              <a:rPr lang="he-IL" b="1" dirty="0"/>
              <a:t>הנקי והמסודר</a:t>
            </a:r>
            <a:r>
              <a:rPr lang="he-IL" dirty="0"/>
              <a:t>. שוב חוזר כאן השימוש בקובץ נקי שמאפשר </a:t>
            </a:r>
            <a:r>
              <a:rPr lang="he-IL" dirty="0" err="1"/>
              <a:t>תיחקור</a:t>
            </a:r>
            <a:r>
              <a:rPr lang="he-IL" dirty="0"/>
              <a:t> קל יותר גם בסינטקס של </a:t>
            </a:r>
            <a:r>
              <a:rPr lang="en-US" dirty="0"/>
              <a:t>SQL</a:t>
            </a:r>
            <a:r>
              <a:rPr lang="he-I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311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5C273-3D3F-9E15-DA50-F0A94F6A0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146C095-E77C-9842-A434-65FA5E52483E}"/>
              </a:ext>
            </a:extLst>
          </p:cNvPr>
          <p:cNvSpPr txBox="1"/>
          <p:nvPr/>
        </p:nvSpPr>
        <p:spPr>
          <a:xfrm>
            <a:off x="3349690" y="195943"/>
            <a:ext cx="579431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500" b="1" dirty="0">
                <a:solidFill>
                  <a:srgbClr val="FF0000"/>
                </a:solidFill>
                <a:highlight>
                  <a:srgbClr val="FFFF00"/>
                </a:highlight>
              </a:rPr>
              <a:t>Cohort Analysis </a:t>
            </a:r>
            <a:endParaRPr lang="he-IL" sz="25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59EE9020-2C95-CBF6-0676-982BE538B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41" y="821374"/>
            <a:ext cx="6032630" cy="5840683"/>
          </a:xfrm>
          <a:prstGeom prst="rect">
            <a:avLst/>
          </a:prstGeom>
        </p:spPr>
      </p:pic>
      <p:sp>
        <p:nvSpPr>
          <p:cNvPr id="12" name="אליפסה 11">
            <a:extLst>
              <a:ext uri="{FF2B5EF4-FFF2-40B4-BE49-F238E27FC236}">
                <a16:creationId xmlns:a16="http://schemas.microsoft.com/office/drawing/2014/main" id="{D0B5682E-4435-BFC3-B00E-3DC78C1BB67F}"/>
              </a:ext>
            </a:extLst>
          </p:cNvPr>
          <p:cNvSpPr/>
          <p:nvPr/>
        </p:nvSpPr>
        <p:spPr>
          <a:xfrm>
            <a:off x="1082351" y="5542384"/>
            <a:ext cx="2547257" cy="126805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סוגר מסולסל שמאלי 13">
            <a:extLst>
              <a:ext uri="{FF2B5EF4-FFF2-40B4-BE49-F238E27FC236}">
                <a16:creationId xmlns:a16="http://schemas.microsoft.com/office/drawing/2014/main" id="{02773372-5BC5-E6FF-4BF5-71235876E18E}"/>
              </a:ext>
            </a:extLst>
          </p:cNvPr>
          <p:cNvSpPr/>
          <p:nvPr/>
        </p:nvSpPr>
        <p:spPr>
          <a:xfrm>
            <a:off x="933061" y="1212980"/>
            <a:ext cx="559837" cy="4086808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21" name="מחבר: מרפקי 20">
            <a:extLst>
              <a:ext uri="{FF2B5EF4-FFF2-40B4-BE49-F238E27FC236}">
                <a16:creationId xmlns:a16="http://schemas.microsoft.com/office/drawing/2014/main" id="{F9D4C9D3-48C5-3C2B-C822-D68A888A9215}"/>
              </a:ext>
            </a:extLst>
          </p:cNvPr>
          <p:cNvCxnSpPr>
            <a:cxnSpLocks/>
          </p:cNvCxnSpPr>
          <p:nvPr/>
        </p:nvCxnSpPr>
        <p:spPr>
          <a:xfrm rot="16200000" flipH="1">
            <a:off x="-780984" y="4322860"/>
            <a:ext cx="3045533" cy="961055"/>
          </a:xfrm>
          <a:prstGeom prst="bentConnector3">
            <a:avLst>
              <a:gd name="adj1" fmla="val 100551"/>
            </a:avLst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תמונה 36">
            <a:extLst>
              <a:ext uri="{FF2B5EF4-FFF2-40B4-BE49-F238E27FC236}">
                <a16:creationId xmlns:a16="http://schemas.microsoft.com/office/drawing/2014/main" id="{17560B03-9B63-FDBE-3CBD-BE3AED13F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57" y="821374"/>
            <a:ext cx="4919437" cy="2757196"/>
          </a:xfrm>
          <a:prstGeom prst="rect">
            <a:avLst/>
          </a:prstGeom>
        </p:spPr>
      </p:pic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00D8740D-6C26-0B10-1FB7-0C0B0470A653}"/>
              </a:ext>
            </a:extLst>
          </p:cNvPr>
          <p:cNvCxnSpPr>
            <a:cxnSpLocks/>
          </p:cNvCxnSpPr>
          <p:nvPr/>
        </p:nvCxnSpPr>
        <p:spPr>
          <a:xfrm flipV="1">
            <a:off x="3881535" y="3280621"/>
            <a:ext cx="4133461" cy="29055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BC2BEE7D-B074-244F-A3EC-9AE86D21B6AD}"/>
              </a:ext>
            </a:extLst>
          </p:cNvPr>
          <p:cNvSpPr txBox="1"/>
          <p:nvPr/>
        </p:nvSpPr>
        <p:spPr>
          <a:xfrm>
            <a:off x="9125339" y="3900905"/>
            <a:ext cx="2556588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אימות התשובה במקור חיצוני!</a:t>
            </a:r>
          </a:p>
          <a:p>
            <a:r>
              <a:rPr lang="he-IL" dirty="0"/>
              <a:t>מעיד על שלמות הדאטה.</a:t>
            </a:r>
          </a:p>
          <a:p>
            <a:endParaRPr lang="he-IL" dirty="0"/>
          </a:p>
          <a:p>
            <a:r>
              <a:rPr lang="he-IL" dirty="0"/>
              <a:t>אז מתוך </a:t>
            </a:r>
            <a:r>
              <a:rPr lang="he-IL" b="1" dirty="0"/>
              <a:t>הדאטה</a:t>
            </a:r>
            <a:r>
              <a:rPr lang="he-IL" dirty="0"/>
              <a:t> עלה משהו מעניין: יש אתלטית שהתחרתה בשנת 2020, אבל ההופעה הראשונה שלה הייתה ב-2000!</a:t>
            </a:r>
          </a:p>
        </p:txBody>
      </p:sp>
    </p:spTree>
    <p:extLst>
      <p:ext uri="{BB962C8B-B14F-4D97-AF65-F5344CB8AC3E}">
        <p14:creationId xmlns:p14="http://schemas.microsoft.com/office/powerpoint/2010/main" val="2181514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D62E8-D3BB-038D-B2A2-93BF5BF53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68860DD-9AE4-CDA1-5AB1-F6683FA04F17}"/>
              </a:ext>
            </a:extLst>
          </p:cNvPr>
          <p:cNvSpPr txBox="1"/>
          <p:nvPr/>
        </p:nvSpPr>
        <p:spPr>
          <a:xfrm>
            <a:off x="3426223" y="42616"/>
            <a:ext cx="579431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500" b="1" dirty="0">
                <a:solidFill>
                  <a:srgbClr val="FF0000"/>
                </a:solidFill>
                <a:highlight>
                  <a:srgbClr val="FFFF00"/>
                </a:highlight>
              </a:rPr>
              <a:t>Cohort Analysis </a:t>
            </a:r>
            <a:endParaRPr lang="he-IL" sz="25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F123851A-B2A3-C25E-95BC-433EDC81A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315" y="2778990"/>
            <a:ext cx="3951905" cy="3826163"/>
          </a:xfrm>
          <a:prstGeom prst="rect">
            <a:avLst/>
          </a:prstGeom>
        </p:spPr>
      </p:pic>
      <p:sp>
        <p:nvSpPr>
          <p:cNvPr id="12" name="אליפסה 11">
            <a:extLst>
              <a:ext uri="{FF2B5EF4-FFF2-40B4-BE49-F238E27FC236}">
                <a16:creationId xmlns:a16="http://schemas.microsoft.com/office/drawing/2014/main" id="{7FAFA7FB-D3F6-F565-D9F5-4A2944C9AA36}"/>
              </a:ext>
            </a:extLst>
          </p:cNvPr>
          <p:cNvSpPr/>
          <p:nvPr/>
        </p:nvSpPr>
        <p:spPr>
          <a:xfrm>
            <a:off x="7359716" y="5866489"/>
            <a:ext cx="1268963" cy="73866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15F0C698-175C-D9D7-1589-7A08096EAB94}"/>
              </a:ext>
            </a:extLst>
          </p:cNvPr>
          <p:cNvSpPr txBox="1"/>
          <p:nvPr/>
        </p:nvSpPr>
        <p:spPr>
          <a:xfrm>
            <a:off x="1642189" y="1347828"/>
            <a:ext cx="985098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אז מתוך </a:t>
            </a:r>
            <a:r>
              <a:rPr lang="he-IL" b="1" dirty="0"/>
              <a:t>הדאטה</a:t>
            </a:r>
            <a:r>
              <a:rPr lang="he-IL" dirty="0"/>
              <a:t> עלה משהו מעניין: האתלטית </a:t>
            </a:r>
            <a:r>
              <a:rPr lang="he-IL" dirty="0" err="1"/>
              <a:t>דיקה</a:t>
            </a:r>
            <a:r>
              <a:rPr lang="he-IL" dirty="0"/>
              <a:t> </a:t>
            </a:r>
            <a:r>
              <a:rPr lang="he-IL" dirty="0" err="1"/>
              <a:t>טואה</a:t>
            </a:r>
            <a:r>
              <a:rPr lang="he-IL" dirty="0"/>
              <a:t> שהתחרתה בשנת 2020, הגיעה לאולימפיאדה הראשונה שלה כבר בשנת 2000! </a:t>
            </a:r>
            <a:r>
              <a:rPr lang="he-IL" b="1" dirty="0"/>
              <a:t>זה משהו שמתאפשר לדעת </a:t>
            </a:r>
            <a:r>
              <a:rPr lang="he-IL" b="1" dirty="0" err="1"/>
              <a:t>מהדאטה</a:t>
            </a:r>
            <a:r>
              <a:rPr lang="he-IL" b="1" dirty="0"/>
              <a:t> (גרף עמודות </a:t>
            </a:r>
            <a:r>
              <a:rPr lang="he-IL" b="1" dirty="0" err="1"/>
              <a:t>קוהורט</a:t>
            </a:r>
            <a:r>
              <a:rPr lang="he-IL" b="1" dirty="0"/>
              <a:t>)  ביחד עם שימוש ב-</a:t>
            </a:r>
            <a:r>
              <a:rPr lang="en-US" b="1" dirty="0"/>
              <a:t>SQL </a:t>
            </a:r>
            <a:r>
              <a:rPr lang="he-IL" b="1" dirty="0"/>
              <a:t> עבור שליפה נקודתית (שאלה אד-הוק</a:t>
            </a:r>
            <a:r>
              <a:rPr lang="he-IL" dirty="0"/>
              <a:t>).</a:t>
            </a:r>
          </a:p>
          <a:p>
            <a:endParaRPr lang="he-IL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27F803C9-4D1D-F9FC-27FC-588C3BC0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8" y="3092985"/>
            <a:ext cx="3424335" cy="3649621"/>
          </a:xfrm>
          <a:prstGeom prst="rect">
            <a:avLst/>
          </a:prstGeom>
        </p:spPr>
      </p:pic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28E472D0-DE78-4409-CCF5-E9955621BFDC}"/>
              </a:ext>
            </a:extLst>
          </p:cNvPr>
          <p:cNvCxnSpPr>
            <a:cxnSpLocks/>
          </p:cNvCxnSpPr>
          <p:nvPr/>
        </p:nvCxnSpPr>
        <p:spPr>
          <a:xfrm>
            <a:off x="3806889" y="4309844"/>
            <a:ext cx="3424335" cy="17550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F7C13E01-9783-C950-2E55-6133412AF38C}"/>
              </a:ext>
            </a:extLst>
          </p:cNvPr>
          <p:cNvSpPr txBox="1"/>
          <p:nvPr/>
        </p:nvSpPr>
        <p:spPr>
          <a:xfrm>
            <a:off x="2034073" y="780719"/>
            <a:ext cx="8313576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500" b="1" dirty="0">
                <a:highlight>
                  <a:srgbClr val="00FFFF"/>
                </a:highlight>
              </a:rPr>
              <a:t>להבין מה </a:t>
            </a:r>
            <a:r>
              <a:rPr lang="he-IL" sz="2500" b="1" u="sng" dirty="0">
                <a:highlight>
                  <a:srgbClr val="00FFFF"/>
                </a:highlight>
              </a:rPr>
              <a:t>אפשר</a:t>
            </a:r>
            <a:r>
              <a:rPr lang="he-IL" sz="2500" b="1" dirty="0">
                <a:highlight>
                  <a:srgbClr val="00FFFF"/>
                </a:highlight>
              </a:rPr>
              <a:t> להבין </a:t>
            </a:r>
            <a:r>
              <a:rPr lang="he-IL" sz="2500" b="1" dirty="0" err="1">
                <a:highlight>
                  <a:srgbClr val="00FFFF"/>
                </a:highlight>
              </a:rPr>
              <a:t>מהדאטה</a:t>
            </a:r>
            <a:endParaRPr lang="he-IL" sz="2500" b="1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29454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6DB9F-E5FC-005B-3860-49C50495F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37DDFDB2-174F-9C98-ADDD-1D7D527CC7BB}"/>
              </a:ext>
            </a:extLst>
          </p:cNvPr>
          <p:cNvSpPr txBox="1"/>
          <p:nvPr/>
        </p:nvSpPr>
        <p:spPr>
          <a:xfrm>
            <a:off x="3293706" y="14320"/>
            <a:ext cx="579431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500" b="1" dirty="0">
                <a:solidFill>
                  <a:srgbClr val="FF0000"/>
                </a:solidFill>
                <a:highlight>
                  <a:srgbClr val="FFFF00"/>
                </a:highlight>
              </a:rPr>
              <a:t>Cohort Analysis </a:t>
            </a:r>
            <a:endParaRPr lang="he-IL" sz="25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13B54ECF-B697-2401-0AE9-F5F4EE9B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343" y="3460536"/>
            <a:ext cx="3389931" cy="3282070"/>
          </a:xfrm>
          <a:prstGeom prst="rect">
            <a:avLst/>
          </a:prstGeom>
        </p:spPr>
      </p:pic>
      <p:sp>
        <p:nvSpPr>
          <p:cNvPr id="12" name="אליפסה 11">
            <a:extLst>
              <a:ext uri="{FF2B5EF4-FFF2-40B4-BE49-F238E27FC236}">
                <a16:creationId xmlns:a16="http://schemas.microsoft.com/office/drawing/2014/main" id="{BC381861-01BC-5F86-CF83-D39A95B9D985}"/>
              </a:ext>
            </a:extLst>
          </p:cNvPr>
          <p:cNvSpPr/>
          <p:nvPr/>
        </p:nvSpPr>
        <p:spPr>
          <a:xfrm>
            <a:off x="8131297" y="6105016"/>
            <a:ext cx="1268963" cy="738664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F74202C4-A2D5-BD13-0D84-BB1456602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8" y="2152077"/>
            <a:ext cx="4307162" cy="4590529"/>
          </a:xfrm>
          <a:prstGeom prst="rect">
            <a:avLst/>
          </a:prstGeom>
        </p:spPr>
      </p:pic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64BD0D99-2CF3-CB65-D245-F6C73DB211AF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4655976" y="3766570"/>
            <a:ext cx="3475321" cy="27077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10CBC6AF-8D43-5223-3012-219C6F082B5E}"/>
              </a:ext>
            </a:extLst>
          </p:cNvPr>
          <p:cNvSpPr txBox="1"/>
          <p:nvPr/>
        </p:nvSpPr>
        <p:spPr>
          <a:xfrm>
            <a:off x="2006081" y="521926"/>
            <a:ext cx="8313576" cy="6001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300" b="1" dirty="0">
                <a:highlight>
                  <a:srgbClr val="00FFFF"/>
                </a:highlight>
              </a:rPr>
              <a:t>להבין מה </a:t>
            </a:r>
            <a:r>
              <a:rPr lang="he-IL" sz="3300" b="1" u="sng" dirty="0">
                <a:solidFill>
                  <a:srgbClr val="FF0000"/>
                </a:solidFill>
                <a:highlight>
                  <a:srgbClr val="00FFFF"/>
                </a:highlight>
              </a:rPr>
              <a:t>אי-אפשר</a:t>
            </a:r>
            <a:r>
              <a:rPr lang="he-IL" sz="3300" b="1" dirty="0">
                <a:highlight>
                  <a:srgbClr val="00FFFF"/>
                </a:highlight>
              </a:rPr>
              <a:t> להבין </a:t>
            </a:r>
            <a:r>
              <a:rPr lang="he-IL" sz="3300" b="1" dirty="0" err="1">
                <a:highlight>
                  <a:srgbClr val="00FFFF"/>
                </a:highlight>
              </a:rPr>
              <a:t>מהדאטה</a:t>
            </a:r>
            <a:endParaRPr lang="he-IL" sz="3300" b="1" dirty="0">
              <a:highlight>
                <a:srgbClr val="00FFFF"/>
              </a:highlight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528ABBF-8929-B8E0-A96D-90E8FD74418F}"/>
              </a:ext>
            </a:extLst>
          </p:cNvPr>
          <p:cNvSpPr txBox="1"/>
          <p:nvPr/>
        </p:nvSpPr>
        <p:spPr>
          <a:xfrm>
            <a:off x="149290" y="1275752"/>
            <a:ext cx="11971175" cy="15081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400" dirty="0"/>
              <a:t>עם זאת, ניתוח </a:t>
            </a:r>
            <a:r>
              <a:rPr lang="he-IL" sz="1400" dirty="0" err="1"/>
              <a:t>קוהורט</a:t>
            </a:r>
            <a:r>
              <a:rPr lang="he-IL" sz="1400" dirty="0"/>
              <a:t> אתלטים לפי שנה בהצגה של </a:t>
            </a:r>
            <a:r>
              <a:rPr lang="en-US" sz="1400" dirty="0"/>
              <a:t>bar chart</a:t>
            </a:r>
            <a:r>
              <a:rPr lang="he-IL" sz="1400" dirty="0"/>
              <a:t> </a:t>
            </a:r>
            <a:r>
              <a:rPr lang="he-IL" sz="1400" b="1" dirty="0"/>
              <a:t>אינו עונה על השאלה: </a:t>
            </a:r>
            <a:r>
              <a:rPr lang="he-IL" sz="1400" dirty="0"/>
              <a:t>מה קורה עבור </a:t>
            </a:r>
            <a:r>
              <a:rPr lang="he-IL" sz="1400" dirty="0" err="1"/>
              <a:t>דיקה</a:t>
            </a:r>
            <a:r>
              <a:rPr lang="he-IL" sz="1400" dirty="0"/>
              <a:t> </a:t>
            </a:r>
            <a:r>
              <a:rPr lang="he-IL" sz="1400" dirty="0" err="1"/>
              <a:t>טואה</a:t>
            </a:r>
            <a:r>
              <a:rPr lang="he-IL" sz="1400" dirty="0"/>
              <a:t> בין השנים 2000 ל-2020? </a:t>
            </a:r>
          </a:p>
          <a:p>
            <a:r>
              <a:rPr lang="he-IL" sz="1400" dirty="0"/>
              <a:t>ובהכללה (חלקית):</a:t>
            </a:r>
            <a:r>
              <a:rPr lang="en-US" sz="1400" dirty="0"/>
              <a:t> </a:t>
            </a:r>
            <a:r>
              <a:rPr lang="he-IL" sz="1400" dirty="0"/>
              <a:t>מה קורה עם </a:t>
            </a:r>
            <a:r>
              <a:rPr lang="he-IL" sz="1400" dirty="0" err="1"/>
              <a:t>קוהורט</a:t>
            </a:r>
            <a:r>
              <a:rPr lang="he-IL" sz="1400" dirty="0"/>
              <a:t> 2000 (למשל)? מבין ה-29 אתלטים של </a:t>
            </a:r>
            <a:r>
              <a:rPr lang="he-IL" sz="1400" dirty="0" err="1"/>
              <a:t>קוהורט</a:t>
            </a:r>
            <a:r>
              <a:rPr lang="he-IL" sz="1400" dirty="0"/>
              <a:t> 2000 אשר התחרו ב-2008: כמה מהם </a:t>
            </a:r>
            <a:r>
              <a:rPr lang="he-IL" sz="1400" b="1" dirty="0"/>
              <a:t>גם השתתפו ב-2004?! </a:t>
            </a:r>
            <a:r>
              <a:rPr lang="he-IL" sz="1400" dirty="0"/>
              <a:t> </a:t>
            </a:r>
          </a:p>
          <a:p>
            <a:endParaRPr lang="he-IL" sz="1400" dirty="0"/>
          </a:p>
          <a:p>
            <a:r>
              <a:rPr lang="he-IL" sz="1300" dirty="0"/>
              <a:t>ברגע שמבינים מה </a:t>
            </a:r>
            <a:r>
              <a:rPr lang="he-IL" sz="1300" i="1" dirty="0"/>
              <a:t>אי-אפשר</a:t>
            </a:r>
            <a:r>
              <a:rPr lang="he-IL" sz="1300" dirty="0"/>
              <a:t> להבין מדאטה (או מגרף), אפשר לחשוב על כיווני המשך. ניתוח נתונים הוא תהליך </a:t>
            </a:r>
            <a:r>
              <a:rPr lang="he-IL" sz="1300" dirty="0" err="1"/>
              <a:t>איטרטיבי</a:t>
            </a:r>
            <a:r>
              <a:rPr lang="he-IL" sz="1300" dirty="0"/>
              <a:t>. הולכים קדימה ואחורה. </a:t>
            </a:r>
          </a:p>
          <a:p>
            <a:endParaRPr lang="he-IL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1162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3F5AA2F1-18AA-F48D-B190-EE2F36F5D270}"/>
              </a:ext>
            </a:extLst>
          </p:cNvPr>
          <p:cNvSpPr txBox="1"/>
          <p:nvPr/>
        </p:nvSpPr>
        <p:spPr>
          <a:xfrm>
            <a:off x="475861" y="373224"/>
            <a:ext cx="11420670" cy="67403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במצגת זו אני מציג פרויקט ייחודי ורחב היקף של ניתוח דאטה-סט </a:t>
            </a:r>
            <a:r>
              <a:rPr lang="he-IL" dirty="0" err="1"/>
              <a:t>מקאגל</a:t>
            </a:r>
            <a:r>
              <a:rPr lang="he-IL" dirty="0"/>
              <a:t>. </a:t>
            </a:r>
          </a:p>
          <a:p>
            <a:endParaRPr lang="he-IL" dirty="0"/>
          </a:p>
          <a:p>
            <a:r>
              <a:rPr lang="he-IL" b="1" dirty="0">
                <a:solidFill>
                  <a:srgbClr val="FF0000"/>
                </a:solidFill>
              </a:rPr>
              <a:t>מדובר בפרויקט רחב מאוד שניתן להתייחס לפרק לשני תת-פרויקטים עיקריים:</a:t>
            </a:r>
          </a:p>
          <a:p>
            <a:endParaRPr lang="he-IL" dirty="0"/>
          </a:p>
          <a:p>
            <a:pPr marL="342900" indent="-342900">
              <a:buAutoNum type="arabicPeriod"/>
            </a:pPr>
            <a:r>
              <a:rPr lang="he-IL" b="1" i="1" dirty="0">
                <a:solidFill>
                  <a:schemeClr val="accent6"/>
                </a:solidFill>
              </a:rPr>
              <a:t>ניקוי וטיוב הנתונים </a:t>
            </a:r>
            <a:r>
              <a:rPr lang="he-IL" dirty="0"/>
              <a:t>(אפרט במצגת בקצרה, ואצרף קישור למחברת ניקוי וטיוב שיצרתי </a:t>
            </a:r>
            <a:r>
              <a:rPr lang="he-IL" dirty="0" err="1"/>
              <a:t>בקאגל</a:t>
            </a:r>
            <a:r>
              <a:rPr lang="he-IL" dirty="0"/>
              <a:t>) תוך שימוש בטכניקות מתקדמות של מילוי ערכים חסרים ושימוש בביטויים רגולריים </a:t>
            </a:r>
            <a:r>
              <a:rPr lang="en-US" dirty="0"/>
              <a:t>REGEX</a:t>
            </a:r>
            <a:r>
              <a:rPr lang="he-IL" dirty="0"/>
              <a:t> לטובת שליפת אינפורמציה </a:t>
            </a:r>
            <a:r>
              <a:rPr lang="he-IL" dirty="0" err="1"/>
              <a:t>מויקיפדיה</a:t>
            </a:r>
            <a:r>
              <a:rPr lang="he-IL" dirty="0"/>
              <a:t> בעזרת ספריית </a:t>
            </a:r>
            <a:r>
              <a:rPr lang="en-US" dirty="0"/>
              <a:t>Wikipedia</a:t>
            </a:r>
            <a:r>
              <a:rPr lang="he-IL" dirty="0"/>
              <a:t> </a:t>
            </a:r>
            <a:r>
              <a:rPr lang="he-IL" dirty="0" err="1"/>
              <a:t>בפייתון</a:t>
            </a:r>
            <a:r>
              <a:rPr lang="he-IL" dirty="0"/>
              <a:t> </a:t>
            </a:r>
            <a:r>
              <a:rPr lang="en-US" dirty="0"/>
              <a:t>(Wikipedia API)</a:t>
            </a:r>
            <a:r>
              <a:rPr lang="he-IL" dirty="0"/>
              <a:t>.</a:t>
            </a:r>
          </a:p>
          <a:p>
            <a:pPr marL="342900" indent="-342900">
              <a:buAutoNum type="arabicPeriod"/>
            </a:pPr>
            <a:endParaRPr lang="he-IL" dirty="0"/>
          </a:p>
          <a:p>
            <a:pPr marL="342900" indent="-342900">
              <a:buAutoNum type="arabicPeriod"/>
            </a:pPr>
            <a:r>
              <a:rPr lang="he-IL" b="1" i="1" dirty="0">
                <a:solidFill>
                  <a:schemeClr val="accent2">
                    <a:lumMod val="75000"/>
                  </a:schemeClr>
                </a:solidFill>
              </a:rPr>
              <a:t>תהליך ניתוח רחב ועמוק</a:t>
            </a:r>
            <a:r>
              <a:rPr lang="he-IL" dirty="0"/>
              <a:t>, שכולל שימוש במגוון כלים וטכניקות:</a:t>
            </a:r>
          </a:p>
          <a:p>
            <a:endParaRPr lang="he-IL" dirty="0"/>
          </a:p>
          <a:p>
            <a:pPr lvl="1"/>
            <a:r>
              <a:rPr lang="he-IL" dirty="0"/>
              <a:t>	</a:t>
            </a:r>
            <a:r>
              <a:rPr lang="en-US" dirty="0"/>
              <a:t>dot plot, </a:t>
            </a:r>
            <a:r>
              <a:rPr lang="en-US" b="1" dirty="0" err="1"/>
              <a:t>stairplot</a:t>
            </a:r>
            <a:r>
              <a:rPr lang="en-US" dirty="0"/>
              <a:t>, </a:t>
            </a:r>
            <a:r>
              <a:rPr lang="en-US" b="1" dirty="0" err="1"/>
              <a:t>joyplot</a:t>
            </a:r>
            <a:r>
              <a:rPr lang="en-US" dirty="0"/>
              <a:t>, heatmaps, bar charts, Sankey Diagrams, Scatter plots</a:t>
            </a:r>
            <a:endParaRPr lang="he-IL" dirty="0"/>
          </a:p>
          <a:p>
            <a:pPr marL="342900" indent="-342900">
              <a:buAutoNum type="arabicPeriod"/>
            </a:pPr>
            <a:endParaRPr lang="he-IL" dirty="0"/>
          </a:p>
          <a:p>
            <a:r>
              <a:rPr lang="he-IL" dirty="0"/>
              <a:t>תוך בנייה של מדדים ומטריקות ייחודיים.</a:t>
            </a:r>
          </a:p>
          <a:p>
            <a:endParaRPr lang="he-IL" dirty="0"/>
          </a:p>
          <a:p>
            <a:pPr lvl="1"/>
            <a:r>
              <a:rPr lang="he-IL" dirty="0"/>
              <a:t>הרעיון הוא להדגים כיצד שאלות מעניינות וגישה סקרנית לדאטה – מביאה לתהליך מעניין עם תובנות מעניינות. חלק מהתובנות חילצתי לתוך </a:t>
            </a:r>
            <a:r>
              <a:rPr lang="he-IL" i="1" dirty="0"/>
              <a:t>דו"ח פרשנים</a:t>
            </a:r>
            <a:r>
              <a:rPr lang="he-IL" dirty="0"/>
              <a:t>. את הניתוח ביצעתי </a:t>
            </a:r>
            <a:r>
              <a:rPr lang="he-IL" b="1" dirty="0" err="1"/>
              <a:t>בפייתון</a:t>
            </a:r>
            <a:r>
              <a:rPr lang="he-IL" dirty="0"/>
              <a:t> + </a:t>
            </a:r>
            <a:r>
              <a:rPr lang="en-US" b="1" dirty="0"/>
              <a:t>SQL</a:t>
            </a:r>
            <a:r>
              <a:rPr lang="he-IL" dirty="0"/>
              <a:t> (שימוש ב-</a:t>
            </a:r>
            <a:r>
              <a:rPr lang="en-US" dirty="0"/>
              <a:t>SQL</a:t>
            </a:r>
            <a:r>
              <a:rPr lang="he-IL" dirty="0"/>
              <a:t> בתוך סביבת </a:t>
            </a:r>
            <a:r>
              <a:rPr lang="he-IL" dirty="0" err="1"/>
              <a:t>קולאב</a:t>
            </a:r>
            <a:r>
              <a:rPr lang="he-IL" dirty="0"/>
              <a:t> בעזרת </a:t>
            </a:r>
            <a:r>
              <a:rPr lang="en-US" dirty="0" err="1"/>
              <a:t>DuckDB</a:t>
            </a:r>
            <a:r>
              <a:rPr lang="he-IL" dirty="0"/>
              <a:t>).</a:t>
            </a:r>
          </a:p>
          <a:p>
            <a:pPr lvl="1"/>
            <a:endParaRPr lang="he-IL" dirty="0"/>
          </a:p>
          <a:p>
            <a:pPr lvl="1"/>
            <a:r>
              <a:rPr lang="he-IL" dirty="0"/>
              <a:t>בנוסף בסוף המצגת אני מציג  </a:t>
            </a:r>
            <a:r>
              <a:rPr lang="he-IL" b="1" dirty="0" err="1"/>
              <a:t>דאשבורדים</a:t>
            </a:r>
            <a:r>
              <a:rPr lang="he-IL" b="1" dirty="0"/>
              <a:t> </a:t>
            </a:r>
            <a:r>
              <a:rPr lang="he-IL" b="1" dirty="0" err="1"/>
              <a:t>דינאמים</a:t>
            </a:r>
            <a:r>
              <a:rPr lang="he-IL" b="1" dirty="0"/>
              <a:t> </a:t>
            </a:r>
            <a:r>
              <a:rPr lang="he-IL" dirty="0"/>
              <a:t>שהכנתי ב-</a:t>
            </a:r>
            <a:r>
              <a:rPr lang="en-US" b="1" dirty="0"/>
              <a:t>Tableau</a:t>
            </a:r>
            <a:r>
              <a:rPr lang="he-IL" dirty="0"/>
              <a:t>, כולל שימוש בטכניקות של </a:t>
            </a:r>
            <a:r>
              <a:rPr lang="en-US" b="1" dirty="0"/>
              <a:t>LOD</a:t>
            </a:r>
          </a:p>
          <a:p>
            <a:pPr lvl="1"/>
            <a:r>
              <a:rPr lang="en-US" dirty="0"/>
              <a:t>Level Of Details</a:t>
            </a:r>
            <a:endParaRPr lang="he-IL" dirty="0"/>
          </a:p>
          <a:p>
            <a:pPr lvl="1"/>
            <a:endParaRPr lang="he-IL" dirty="0"/>
          </a:p>
          <a:p>
            <a:pPr lvl="1"/>
            <a:r>
              <a:rPr lang="he-IL" b="1" dirty="0"/>
              <a:t>בחרתי לבצע פרויקט שהוא </a:t>
            </a:r>
            <a:r>
              <a:rPr lang="en-US" b="1" dirty="0"/>
              <a:t>Open-Ended</a:t>
            </a:r>
            <a:r>
              <a:rPr lang="he-IL" b="1" dirty="0"/>
              <a:t> במהותו, כזה שהוא קודם כל חקרני – מגלה את השאלות המעניינות (ועונה עליהן) , לא רק עונה על שאלות אד-הוק שמגיעות מלמעלה. </a:t>
            </a:r>
          </a:p>
          <a:p>
            <a:pPr lv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41118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E5471-5C7B-6929-C5C6-344D698D5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0060A030-5BB4-ECC4-910B-0E2437DE6AB6}"/>
              </a:ext>
            </a:extLst>
          </p:cNvPr>
          <p:cNvSpPr txBox="1"/>
          <p:nvPr/>
        </p:nvSpPr>
        <p:spPr>
          <a:xfrm>
            <a:off x="3306145" y="0"/>
            <a:ext cx="579431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500" b="1" dirty="0">
                <a:solidFill>
                  <a:srgbClr val="FF0000"/>
                </a:solidFill>
                <a:highlight>
                  <a:srgbClr val="FFFF00"/>
                </a:highlight>
              </a:rPr>
              <a:t>Cohort Analysis </a:t>
            </a:r>
            <a:endParaRPr lang="he-IL" sz="25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F5FFB66A-BD0B-0A2F-B7B1-1ED48E8AA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296" y="1716832"/>
            <a:ext cx="6927407" cy="5141168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5D6FCE5D-6448-E149-911E-7102BDA64775}"/>
              </a:ext>
            </a:extLst>
          </p:cNvPr>
          <p:cNvSpPr txBox="1"/>
          <p:nvPr/>
        </p:nvSpPr>
        <p:spPr>
          <a:xfrm>
            <a:off x="2006081" y="521926"/>
            <a:ext cx="831357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600" b="1" dirty="0">
                <a:highlight>
                  <a:srgbClr val="00FFFF"/>
                </a:highlight>
              </a:rPr>
              <a:t>להבין מה </a:t>
            </a:r>
            <a:r>
              <a:rPr lang="he-IL" sz="1600" b="1" u="sng" dirty="0">
                <a:solidFill>
                  <a:srgbClr val="FF0000"/>
                </a:solidFill>
                <a:highlight>
                  <a:srgbClr val="00FFFF"/>
                </a:highlight>
              </a:rPr>
              <a:t>אי-אפשר</a:t>
            </a:r>
            <a:r>
              <a:rPr lang="he-IL" sz="1600" b="1" dirty="0">
                <a:highlight>
                  <a:srgbClr val="00FFFF"/>
                </a:highlight>
              </a:rPr>
              <a:t> להבין </a:t>
            </a:r>
            <a:r>
              <a:rPr lang="he-IL" sz="1600" b="1" dirty="0" err="1">
                <a:highlight>
                  <a:srgbClr val="00FFFF"/>
                </a:highlight>
              </a:rPr>
              <a:t>מהדאטה</a:t>
            </a:r>
            <a:endParaRPr lang="he-IL" sz="1600" b="1" dirty="0">
              <a:highlight>
                <a:srgbClr val="00FFFF"/>
              </a:highlight>
            </a:endParaRPr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085FB7B8-20CB-3BAD-EE6E-3A64237ADA17}"/>
              </a:ext>
            </a:extLst>
          </p:cNvPr>
          <p:cNvSpPr/>
          <p:nvPr/>
        </p:nvSpPr>
        <p:spPr>
          <a:xfrm>
            <a:off x="5262464" y="1950098"/>
            <a:ext cx="1017037" cy="970383"/>
          </a:xfrm>
          <a:prstGeom prst="ellipse">
            <a:avLst/>
          </a:prstGeom>
          <a:noFill/>
          <a:ln w="57150">
            <a:solidFill>
              <a:srgbClr val="42D60E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7DF2BE44-61C0-9BE3-5EB0-65CF4E8EE9B9}"/>
              </a:ext>
            </a:extLst>
          </p:cNvPr>
          <p:cNvGrpSpPr/>
          <p:nvPr/>
        </p:nvGrpSpPr>
        <p:grpSpPr>
          <a:xfrm>
            <a:off x="3694496" y="927051"/>
            <a:ext cx="1861200" cy="1760040"/>
            <a:chOff x="3694496" y="927051"/>
            <a:chExt cx="1861200" cy="176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דיו 10">
                  <a:extLst>
                    <a:ext uri="{FF2B5EF4-FFF2-40B4-BE49-F238E27FC236}">
                      <a16:creationId xmlns:a16="http://schemas.microsoft.com/office/drawing/2014/main" id="{6DF078AE-2A32-EE30-337B-86B21A31D2C9}"/>
                    </a:ext>
                  </a:extLst>
                </p14:cNvPr>
                <p14:cNvContentPartPr/>
                <p14:nvPr/>
              </p14:nvContentPartPr>
              <p14:xfrm>
                <a:off x="3712136" y="1333131"/>
                <a:ext cx="1843560" cy="1353960"/>
              </p14:xfrm>
            </p:contentPart>
          </mc:Choice>
          <mc:Fallback xmlns="">
            <p:pic>
              <p:nvPicPr>
                <p:cNvPr id="11" name="דיו 10">
                  <a:extLst>
                    <a:ext uri="{FF2B5EF4-FFF2-40B4-BE49-F238E27FC236}">
                      <a16:creationId xmlns:a16="http://schemas.microsoft.com/office/drawing/2014/main" id="{09D8493B-DC74-EC79-0446-A92EAD7C102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06016" y="1327011"/>
                  <a:ext cx="1855800" cy="13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דיו 11">
                  <a:extLst>
                    <a:ext uri="{FF2B5EF4-FFF2-40B4-BE49-F238E27FC236}">
                      <a16:creationId xmlns:a16="http://schemas.microsoft.com/office/drawing/2014/main" id="{F8EE16D4-8CBD-72FE-7FD8-696FDB14EB05}"/>
                    </a:ext>
                  </a:extLst>
                </p14:cNvPr>
                <p14:cNvContentPartPr/>
                <p14:nvPr/>
              </p14:nvContentPartPr>
              <p14:xfrm>
                <a:off x="3694496" y="927051"/>
                <a:ext cx="329760" cy="408960"/>
              </p14:xfrm>
            </p:contentPart>
          </mc:Choice>
          <mc:Fallback xmlns="">
            <p:pic>
              <p:nvPicPr>
                <p:cNvPr id="12" name="דיו 11">
                  <a:extLst>
                    <a:ext uri="{FF2B5EF4-FFF2-40B4-BE49-F238E27FC236}">
                      <a16:creationId xmlns:a16="http://schemas.microsoft.com/office/drawing/2014/main" id="{04FCF5C5-4969-0D8B-2467-591AAD6A6C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88376" y="920931"/>
                  <a:ext cx="342000" cy="42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דיו 28">
                <a:extLst>
                  <a:ext uri="{FF2B5EF4-FFF2-40B4-BE49-F238E27FC236}">
                    <a16:creationId xmlns:a16="http://schemas.microsoft.com/office/drawing/2014/main" id="{DEDF938D-DAE3-8C57-A667-EB5505D76C13}"/>
                  </a:ext>
                </a:extLst>
              </p14:cNvPr>
              <p14:cNvContentPartPr/>
              <p14:nvPr/>
            </p14:nvContentPartPr>
            <p14:xfrm>
              <a:off x="4561736" y="1968171"/>
              <a:ext cx="835200" cy="364320"/>
            </p14:xfrm>
          </p:contentPart>
        </mc:Choice>
        <mc:Fallback xmlns="">
          <p:pic>
            <p:nvPicPr>
              <p:cNvPr id="29" name="דיו 28">
                <a:extLst>
                  <a:ext uri="{FF2B5EF4-FFF2-40B4-BE49-F238E27FC236}">
                    <a16:creationId xmlns:a16="http://schemas.microsoft.com/office/drawing/2014/main" id="{D0E9B593-6C70-7F89-C76F-1B5B0632A2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44096" y="1950531"/>
                <a:ext cx="870840" cy="39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D164A991-6A4F-3065-8F60-0A8739134559}"/>
              </a:ext>
            </a:extLst>
          </p:cNvPr>
          <p:cNvGrpSpPr/>
          <p:nvPr/>
        </p:nvGrpSpPr>
        <p:grpSpPr>
          <a:xfrm>
            <a:off x="4366616" y="1660371"/>
            <a:ext cx="434160" cy="286200"/>
            <a:chOff x="4366616" y="1660371"/>
            <a:chExt cx="43416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דיו 35">
                  <a:extLst>
                    <a:ext uri="{FF2B5EF4-FFF2-40B4-BE49-F238E27FC236}">
                      <a16:creationId xmlns:a16="http://schemas.microsoft.com/office/drawing/2014/main" id="{B8E59B87-D177-7ADA-A7D0-AED693AC2DDC}"/>
                    </a:ext>
                  </a:extLst>
                </p14:cNvPr>
                <p14:cNvContentPartPr/>
                <p14:nvPr/>
              </p14:nvContentPartPr>
              <p14:xfrm>
                <a:off x="4450136" y="1660371"/>
                <a:ext cx="228600" cy="286200"/>
              </p14:xfrm>
            </p:contentPart>
          </mc:Choice>
          <mc:Fallback xmlns="">
            <p:pic>
              <p:nvPicPr>
                <p:cNvPr id="36" name="דיו 35">
                  <a:extLst>
                    <a:ext uri="{FF2B5EF4-FFF2-40B4-BE49-F238E27FC236}">
                      <a16:creationId xmlns:a16="http://schemas.microsoft.com/office/drawing/2014/main" id="{FAD0E6CE-4EBD-A022-B2B4-2F354F37BB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32496" y="1642731"/>
                  <a:ext cx="2642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" name="דיו 36">
                  <a:extLst>
                    <a:ext uri="{FF2B5EF4-FFF2-40B4-BE49-F238E27FC236}">
                      <a16:creationId xmlns:a16="http://schemas.microsoft.com/office/drawing/2014/main" id="{2ADB95F4-2809-2F23-D44C-466B4D9447DA}"/>
                    </a:ext>
                  </a:extLst>
                </p14:cNvPr>
                <p14:cNvContentPartPr/>
                <p14:nvPr/>
              </p14:nvContentPartPr>
              <p14:xfrm>
                <a:off x="4366616" y="1729851"/>
                <a:ext cx="434160" cy="173520"/>
              </p14:xfrm>
            </p:contentPart>
          </mc:Choice>
          <mc:Fallback xmlns="">
            <p:pic>
              <p:nvPicPr>
                <p:cNvPr id="37" name="דיו 36">
                  <a:extLst>
                    <a:ext uri="{FF2B5EF4-FFF2-40B4-BE49-F238E27FC236}">
                      <a16:creationId xmlns:a16="http://schemas.microsoft.com/office/drawing/2014/main" id="{910939CA-18E7-BDBF-B7E8-9BCEA29C2F1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48616" y="1711851"/>
                  <a:ext cx="469800" cy="20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9" name="דיו 38">
                <a:extLst>
                  <a:ext uri="{FF2B5EF4-FFF2-40B4-BE49-F238E27FC236}">
                    <a16:creationId xmlns:a16="http://schemas.microsoft.com/office/drawing/2014/main" id="{F090B36E-479D-80B9-E7E0-25A8CED6AB7E}"/>
                  </a:ext>
                </a:extLst>
              </p14:cNvPr>
              <p14:cNvContentPartPr/>
              <p14:nvPr/>
            </p14:nvContentPartPr>
            <p14:xfrm>
              <a:off x="10683536" y="1903371"/>
              <a:ext cx="360" cy="360"/>
            </p14:xfrm>
          </p:contentPart>
        </mc:Choice>
        <mc:Fallback xmlns="">
          <p:pic>
            <p:nvPicPr>
              <p:cNvPr id="39" name="דיו 38">
                <a:extLst>
                  <a:ext uri="{FF2B5EF4-FFF2-40B4-BE49-F238E27FC236}">
                    <a16:creationId xmlns:a16="http://schemas.microsoft.com/office/drawing/2014/main" id="{F184461F-8A66-08C5-4B44-BD3B4C78F71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665536" y="1885371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תיבת טקסט 42">
            <a:extLst>
              <a:ext uri="{FF2B5EF4-FFF2-40B4-BE49-F238E27FC236}">
                <a16:creationId xmlns:a16="http://schemas.microsoft.com/office/drawing/2014/main" id="{BF6C2DDA-458C-87F0-7B27-A25EF0479A38}"/>
              </a:ext>
            </a:extLst>
          </p:cNvPr>
          <p:cNvSpPr txBox="1"/>
          <p:nvPr/>
        </p:nvSpPr>
        <p:spPr>
          <a:xfrm>
            <a:off x="10012471" y="367709"/>
            <a:ext cx="1843200" cy="59093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/>
              <a:t>אי אפשר לדעת </a:t>
            </a:r>
            <a:r>
              <a:rPr lang="he-IL" i="1" dirty="0"/>
              <a:t>כמה</a:t>
            </a:r>
            <a:r>
              <a:rPr lang="he-IL" dirty="0"/>
              <a:t> מבין 29 האתלטים של </a:t>
            </a:r>
            <a:r>
              <a:rPr lang="he-IL" dirty="0" err="1"/>
              <a:t>קוהורט</a:t>
            </a:r>
            <a:r>
              <a:rPr lang="he-IL" dirty="0"/>
              <a:t> 2000 בשנת 2008, היו גם בתחרות של 2004. יכול להיות שאף אחד מהם לא היה בכלל.</a:t>
            </a:r>
          </a:p>
          <a:p>
            <a:endParaRPr lang="he-IL" dirty="0"/>
          </a:p>
          <a:p>
            <a:endParaRPr lang="he-IL" dirty="0"/>
          </a:p>
          <a:p>
            <a:r>
              <a:rPr lang="he-IL" dirty="0"/>
              <a:t>אז הגרף עמודות מוערמות הזה הוא נחמד, </a:t>
            </a:r>
            <a:r>
              <a:rPr lang="he-IL" b="1" dirty="0"/>
              <a:t>אבל מפספס את היבט "הזרימה" של האתלטים משנה לשנה</a:t>
            </a:r>
            <a:r>
              <a:rPr lang="he-IL" dirty="0"/>
              <a:t>. בפרט נרצה לשאול: </a:t>
            </a:r>
            <a:r>
              <a:rPr lang="he-IL" b="1" dirty="0">
                <a:solidFill>
                  <a:srgbClr val="0070C0"/>
                </a:solidFill>
              </a:rPr>
              <a:t>מה הזרימה של </a:t>
            </a:r>
            <a:r>
              <a:rPr lang="he-IL" b="1" dirty="0" err="1">
                <a:solidFill>
                  <a:srgbClr val="0070C0"/>
                </a:solidFill>
              </a:rPr>
              <a:t>קוהורט</a:t>
            </a:r>
            <a:r>
              <a:rPr lang="he-IL" b="1" dirty="0">
                <a:solidFill>
                  <a:srgbClr val="0070C0"/>
                </a:solidFill>
              </a:rPr>
              <a:t> 2000 ?!</a:t>
            </a:r>
          </a:p>
        </p:txBody>
      </p:sp>
    </p:spTree>
    <p:extLst>
      <p:ext uri="{BB962C8B-B14F-4D97-AF65-F5344CB8AC3E}">
        <p14:creationId xmlns:p14="http://schemas.microsoft.com/office/powerpoint/2010/main" val="3804661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76A18-D6E5-9E7E-8D03-8293B71BD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9FD2F0A4-0B48-25E1-BD46-6D046E552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16" y="1605519"/>
            <a:ext cx="10277197" cy="5167378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3903E65D-6803-691F-D1B9-1FDE58D61052}"/>
              </a:ext>
            </a:extLst>
          </p:cNvPr>
          <p:cNvSpPr txBox="1"/>
          <p:nvPr/>
        </p:nvSpPr>
        <p:spPr>
          <a:xfrm>
            <a:off x="3447661" y="85103"/>
            <a:ext cx="579431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500" b="1" dirty="0">
                <a:solidFill>
                  <a:srgbClr val="FF0000"/>
                </a:solidFill>
                <a:highlight>
                  <a:srgbClr val="FFFF00"/>
                </a:highlight>
              </a:rPr>
              <a:t>Cohort Analysis – With Sankey Diagram </a:t>
            </a:r>
            <a:endParaRPr lang="he-IL" sz="25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DB4B52AF-070A-B4E8-D879-47FEA3A0AC7B}"/>
              </a:ext>
            </a:extLst>
          </p:cNvPr>
          <p:cNvSpPr txBox="1"/>
          <p:nvPr/>
        </p:nvSpPr>
        <p:spPr>
          <a:xfrm>
            <a:off x="671803" y="562157"/>
            <a:ext cx="11346025" cy="8925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300" dirty="0"/>
              <a:t>Sankey Diagram</a:t>
            </a:r>
            <a:r>
              <a:rPr lang="he-IL" sz="1300" dirty="0"/>
              <a:t>. גרף שנועד להמחשה של "זרימה" בין מצבים. במקרה שלנו, כל "מצב" הוא פשוט צומת בהסתעפות: טורניר אולימפיאדה עוקב.  חשוב לשים לב שזה גרף שמדבר </a:t>
            </a:r>
            <a:r>
              <a:rPr lang="he-IL" sz="1300" b="1" dirty="0"/>
              <a:t>רק</a:t>
            </a:r>
            <a:r>
              <a:rPr lang="he-IL" sz="1300" dirty="0"/>
              <a:t> על קבוצת </a:t>
            </a:r>
            <a:r>
              <a:rPr lang="en-US" sz="1300" dirty="0"/>
              <a:t>cohort 2000</a:t>
            </a:r>
            <a:r>
              <a:rPr lang="he-IL" sz="1300" dirty="0"/>
              <a:t>. המעקב כאן הוא אחרי </a:t>
            </a:r>
            <a:r>
              <a:rPr lang="he-IL" sz="1300" i="1" dirty="0"/>
              <a:t>תת-קבוצות</a:t>
            </a:r>
            <a:r>
              <a:rPr lang="he-IL" sz="1300" dirty="0"/>
              <a:t> של </a:t>
            </a:r>
            <a:r>
              <a:rPr lang="he-IL" sz="1300" dirty="0" err="1"/>
              <a:t>קוהורט</a:t>
            </a:r>
            <a:r>
              <a:rPr lang="he-IL" sz="1300" dirty="0"/>
              <a:t> 2000: האופן בו כל תת-קבוצה מתפצלת ל-2 בכל אולימפיאדה עוקבת. המבט-על הראשוני מאפשר לראות את כל ההתפצלויות שקרו בפועל (למשל: רואים שבפועל אף אחד, משום מסלול של חברי </a:t>
            </a:r>
            <a:r>
              <a:rPr lang="he-IL" sz="1300" dirty="0" err="1"/>
              <a:t>קוהורט</a:t>
            </a:r>
            <a:r>
              <a:rPr lang="he-IL" sz="1300" dirty="0"/>
              <a:t> 2000, לא הגיע ל-2016 – אין מלבן </a:t>
            </a:r>
            <a:r>
              <a:rPr lang="en-US" sz="1300" dirty="0"/>
              <a:t>yes</a:t>
            </a:r>
            <a:r>
              <a:rPr lang="he-IL" sz="1300" dirty="0"/>
              <a:t> עבור 2016. מעבר לכך מדובר בתיאור </a:t>
            </a:r>
            <a:r>
              <a:rPr lang="he-IL" sz="1300" i="1" dirty="0"/>
              <a:t>איכותי</a:t>
            </a:r>
            <a:r>
              <a:rPr lang="he-IL" sz="1300" dirty="0"/>
              <a:t> בלבד ולא כמותי. </a:t>
            </a:r>
            <a:r>
              <a:rPr lang="he-IL" sz="1300" b="1" u="sng" dirty="0"/>
              <a:t>כרגע.</a:t>
            </a:r>
            <a:endParaRPr lang="he-IL" sz="1300" dirty="0"/>
          </a:p>
        </p:txBody>
      </p:sp>
    </p:spTree>
    <p:extLst>
      <p:ext uri="{BB962C8B-B14F-4D97-AF65-F5344CB8AC3E}">
        <p14:creationId xmlns:p14="http://schemas.microsoft.com/office/powerpoint/2010/main" val="3963405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1E330-3FD2-E7AF-1C69-325C732B1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תמונה 20">
            <a:extLst>
              <a:ext uri="{FF2B5EF4-FFF2-40B4-BE49-F238E27FC236}">
                <a16:creationId xmlns:a16="http://schemas.microsoft.com/office/drawing/2014/main" id="{1DCF4F69-8315-FE18-3C72-53CB8916A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7" y="735991"/>
            <a:ext cx="11150082" cy="6036906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C4D4396E-08A9-C15F-F912-C9AF9F24C33B}"/>
              </a:ext>
            </a:extLst>
          </p:cNvPr>
          <p:cNvSpPr txBox="1"/>
          <p:nvPr/>
        </p:nvSpPr>
        <p:spPr>
          <a:xfrm>
            <a:off x="3447661" y="85103"/>
            <a:ext cx="579431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500" b="1" dirty="0">
                <a:solidFill>
                  <a:srgbClr val="FF0000"/>
                </a:solidFill>
                <a:highlight>
                  <a:srgbClr val="FFFF00"/>
                </a:highlight>
              </a:rPr>
              <a:t>Cohort Analysis – With Sankey Diagram </a:t>
            </a:r>
            <a:endParaRPr lang="he-IL" sz="25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FBC65477-8832-3627-86CD-58A63838C525}"/>
              </a:ext>
            </a:extLst>
          </p:cNvPr>
          <p:cNvSpPr txBox="1"/>
          <p:nvPr/>
        </p:nvSpPr>
        <p:spPr>
          <a:xfrm>
            <a:off x="12038371" y="1147665"/>
            <a:ext cx="18473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he-IL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775E97A8-BFDD-5489-2B26-AD2F91423091}"/>
              </a:ext>
            </a:extLst>
          </p:cNvPr>
          <p:cNvSpPr txBox="1"/>
          <p:nvPr/>
        </p:nvSpPr>
        <p:spPr>
          <a:xfrm>
            <a:off x="2309327" y="2248935"/>
            <a:ext cx="8406882" cy="19389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1">
            <a:spAutoFit/>
          </a:bodyPr>
          <a:lstStyle/>
          <a:p>
            <a:r>
              <a:rPr lang="he-IL" sz="2000" dirty="0">
                <a:solidFill>
                  <a:srgbClr val="FF0000"/>
                </a:solidFill>
              </a:rPr>
              <a:t>זוכרים את 39 האתלטים של </a:t>
            </a:r>
            <a:r>
              <a:rPr lang="he-IL" sz="2000" dirty="0" err="1">
                <a:solidFill>
                  <a:srgbClr val="FF0000"/>
                </a:solidFill>
              </a:rPr>
              <a:t>קוהורט</a:t>
            </a:r>
            <a:r>
              <a:rPr lang="he-IL" sz="2000" dirty="0">
                <a:solidFill>
                  <a:srgbClr val="FF0000"/>
                </a:solidFill>
              </a:rPr>
              <a:t> 2000, אשר התחרו ב-2008? כעת נוכל לדעת כמה מתוכם גם התחרו ב-2004, וכמה מהם לא: בעזרת </a:t>
            </a:r>
            <a:r>
              <a:rPr lang="en-US" sz="2000" dirty="0">
                <a:solidFill>
                  <a:srgbClr val="FF0000"/>
                </a:solidFill>
              </a:rPr>
              <a:t>tooltip</a:t>
            </a:r>
            <a:r>
              <a:rPr lang="he-IL" sz="2000" dirty="0">
                <a:solidFill>
                  <a:srgbClr val="FF0000"/>
                </a:solidFill>
              </a:rPr>
              <a:t> של שדה מחושב שיצרתי, פשוט שמים את סמן העכבר על ה-</a:t>
            </a:r>
            <a:r>
              <a:rPr lang="en-US" sz="2000" dirty="0" err="1">
                <a:solidFill>
                  <a:srgbClr val="FF0000"/>
                </a:solidFill>
              </a:rPr>
              <a:t>pipleline</a:t>
            </a:r>
            <a:r>
              <a:rPr lang="he-IL" sz="2000" dirty="0">
                <a:solidFill>
                  <a:srgbClr val="FF0000"/>
                </a:solidFill>
              </a:rPr>
              <a:t> הרלוונטי ומקבלים את סך האתלטים. כאן אנחנו רואים שמבין אותם 39 שהתחרו ב-2008, 21 מהם התחרו גם ב-2004.</a:t>
            </a:r>
          </a:p>
          <a:p>
            <a:endParaRPr lang="he-IL" sz="2000" dirty="0">
              <a:solidFill>
                <a:srgbClr val="FF0000"/>
              </a:solidFill>
            </a:endParaRPr>
          </a:p>
        </p:txBody>
      </p:sp>
      <p:sp>
        <p:nvSpPr>
          <p:cNvPr id="15" name="תרשים זרימה: מחבר 14">
            <a:extLst>
              <a:ext uri="{FF2B5EF4-FFF2-40B4-BE49-F238E27FC236}">
                <a16:creationId xmlns:a16="http://schemas.microsoft.com/office/drawing/2014/main" id="{0E47CA16-1798-B3B5-D4C6-C57F297454D8}"/>
              </a:ext>
            </a:extLst>
          </p:cNvPr>
          <p:cNvSpPr/>
          <p:nvPr/>
        </p:nvSpPr>
        <p:spPr>
          <a:xfrm>
            <a:off x="5803642" y="5393094"/>
            <a:ext cx="1931436" cy="1464906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0744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B1784-38ED-BAB6-662B-07E6E1C99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7DE8AB4-DBE9-83C5-CA9A-9CAACB4370D7}"/>
              </a:ext>
            </a:extLst>
          </p:cNvPr>
          <p:cNvSpPr txBox="1"/>
          <p:nvPr/>
        </p:nvSpPr>
        <p:spPr>
          <a:xfrm>
            <a:off x="3349690" y="195943"/>
            <a:ext cx="579431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500" b="1" dirty="0">
                <a:solidFill>
                  <a:srgbClr val="FF0000"/>
                </a:solidFill>
                <a:highlight>
                  <a:srgbClr val="FFFF00"/>
                </a:highlight>
              </a:rPr>
              <a:t>Cohort Analysis - With Sankey Diagram </a:t>
            </a:r>
            <a:endParaRPr lang="he-IL" sz="25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E170BDAC-0E6D-47CF-B114-E2BA5C54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10" y="1716470"/>
            <a:ext cx="11877870" cy="5004790"/>
          </a:xfrm>
          <a:prstGeom prst="rect">
            <a:avLst/>
          </a:prstGeom>
        </p:spPr>
      </p:pic>
      <p:sp>
        <p:nvSpPr>
          <p:cNvPr id="3" name="אליפסה 2">
            <a:extLst>
              <a:ext uri="{FF2B5EF4-FFF2-40B4-BE49-F238E27FC236}">
                <a16:creationId xmlns:a16="http://schemas.microsoft.com/office/drawing/2014/main" id="{2CE7FA01-C897-0A39-A177-9B100F49C4C1}"/>
              </a:ext>
            </a:extLst>
          </p:cNvPr>
          <p:cNvSpPr/>
          <p:nvPr/>
        </p:nvSpPr>
        <p:spPr>
          <a:xfrm>
            <a:off x="10594910" y="6018245"/>
            <a:ext cx="783772" cy="83975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5" name="מחבר חץ ישר 4">
            <a:extLst>
              <a:ext uri="{FF2B5EF4-FFF2-40B4-BE49-F238E27FC236}">
                <a16:creationId xmlns:a16="http://schemas.microsoft.com/office/drawing/2014/main" id="{84B289DD-403D-19B7-D9FB-8A03D24127AC}"/>
              </a:ext>
            </a:extLst>
          </p:cNvPr>
          <p:cNvCxnSpPr>
            <a:cxnSpLocks/>
          </p:cNvCxnSpPr>
          <p:nvPr/>
        </p:nvCxnSpPr>
        <p:spPr>
          <a:xfrm flipH="1" flipV="1">
            <a:off x="7147249" y="1716470"/>
            <a:ext cx="3732245" cy="472165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1B076CD7-4866-2F0F-DA73-529BE2C44535}"/>
              </a:ext>
            </a:extLst>
          </p:cNvPr>
          <p:cNvSpPr txBox="1"/>
          <p:nvPr/>
        </p:nvSpPr>
        <p:spPr>
          <a:xfrm>
            <a:off x="1166327" y="700807"/>
            <a:ext cx="10711543" cy="12464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500" dirty="0"/>
              <a:t>כעת נעמיק את המבט: במקום להסתכל על "זרימה" של כל קבוצה בתור גוש אחד, נפצל את זה באופן מדויק יותר, לפי אתלטים (כדי שנוכל ממש לקבל אינפורמציה ב-</a:t>
            </a:r>
            <a:r>
              <a:rPr lang="en-US" sz="1500" dirty="0"/>
              <a:t>tooltip</a:t>
            </a:r>
            <a:r>
              <a:rPr lang="he-IL" sz="1500" dirty="0"/>
              <a:t> ברמת האתלט ולא התת-קבוצה הגדולה). כעת הגודל של המלבנים </a:t>
            </a:r>
            <a:r>
              <a:rPr lang="en-US" sz="1500" dirty="0"/>
              <a:t>“yes”\”no”</a:t>
            </a:r>
            <a:r>
              <a:rPr lang="he-IL" sz="1500" dirty="0"/>
              <a:t> מייצג נאמה את המציאות מבחינה כמותית ולא רק איכותית.</a:t>
            </a:r>
          </a:p>
          <a:p>
            <a:r>
              <a:rPr lang="he-IL" sz="1500" dirty="0"/>
              <a:t>כל כך מעט אתלטים של </a:t>
            </a:r>
            <a:r>
              <a:rPr lang="he-IL" sz="1500" dirty="0" err="1"/>
              <a:t>קוהורט</a:t>
            </a:r>
            <a:r>
              <a:rPr lang="he-IL" sz="1500" dirty="0"/>
              <a:t> 2000 שרדו עד ל-2020 כך שבקושי רואים את ה"מלבן" של ה-</a:t>
            </a:r>
            <a:r>
              <a:rPr lang="en-US" sz="1500" dirty="0"/>
              <a:t>Yes</a:t>
            </a:r>
            <a:r>
              <a:rPr lang="he-IL" sz="1500" dirty="0"/>
              <a:t> עבור 2020. </a:t>
            </a:r>
            <a:r>
              <a:rPr lang="he-IL" sz="1500" b="1" dirty="0"/>
              <a:t>רוצים לנחש את מי נראה אם נבחר את המלבן הקטן הזה?</a:t>
            </a:r>
          </a:p>
        </p:txBody>
      </p:sp>
    </p:spTree>
    <p:extLst>
      <p:ext uri="{BB962C8B-B14F-4D97-AF65-F5344CB8AC3E}">
        <p14:creationId xmlns:p14="http://schemas.microsoft.com/office/powerpoint/2010/main" val="520496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396A9-7C55-7F7D-D5BE-EEFA4121A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15BBA9E2-40BF-B058-DE0A-13D6B407B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67" y="1068952"/>
            <a:ext cx="11414997" cy="5686412"/>
          </a:xfrm>
          <a:prstGeom prst="rect">
            <a:avLst/>
          </a:prstGeom>
        </p:spPr>
      </p:pic>
      <p:sp>
        <p:nvSpPr>
          <p:cNvPr id="4" name="אליפסה 3">
            <a:extLst>
              <a:ext uri="{FF2B5EF4-FFF2-40B4-BE49-F238E27FC236}">
                <a16:creationId xmlns:a16="http://schemas.microsoft.com/office/drawing/2014/main" id="{D9F6BCEA-C095-C1E9-0848-7FDAFCAB5A54}"/>
              </a:ext>
            </a:extLst>
          </p:cNvPr>
          <p:cNvSpPr/>
          <p:nvPr/>
        </p:nvSpPr>
        <p:spPr>
          <a:xfrm>
            <a:off x="9144000" y="4590661"/>
            <a:ext cx="2556589" cy="239677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CDEAF98F-A9C9-4D18-DE1A-5E6E9CCCDD4B}"/>
              </a:ext>
            </a:extLst>
          </p:cNvPr>
          <p:cNvSpPr txBox="1"/>
          <p:nvPr/>
        </p:nvSpPr>
        <p:spPr>
          <a:xfrm>
            <a:off x="3433665" y="0"/>
            <a:ext cx="579431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500" b="1" dirty="0">
                <a:solidFill>
                  <a:srgbClr val="FF0000"/>
                </a:solidFill>
                <a:highlight>
                  <a:srgbClr val="FFFF00"/>
                </a:highlight>
              </a:rPr>
              <a:t>Cohort Analysis - With Sankey Diagram </a:t>
            </a:r>
            <a:endParaRPr lang="he-IL" sz="25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B30E046D-C737-8114-4814-4502B795E778}"/>
              </a:ext>
            </a:extLst>
          </p:cNvPr>
          <p:cNvSpPr txBox="1"/>
          <p:nvPr/>
        </p:nvSpPr>
        <p:spPr>
          <a:xfrm>
            <a:off x="1315616" y="503853"/>
            <a:ext cx="1062234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נכון מאוד – </a:t>
            </a:r>
            <a:r>
              <a:rPr lang="en-US" dirty="0"/>
              <a:t>Dika Toua</a:t>
            </a:r>
            <a:r>
              <a:rPr lang="he-IL" dirty="0"/>
              <a:t>.  בנוסף הכנסתי ל-</a:t>
            </a:r>
            <a:r>
              <a:rPr lang="en-US" dirty="0"/>
              <a:t>tooltip</a:t>
            </a:r>
            <a:r>
              <a:rPr lang="he-IL" dirty="0"/>
              <a:t> אינפורמציה על </a:t>
            </a:r>
            <a:r>
              <a:rPr lang="he-IL" b="1" dirty="0"/>
              <a:t>סך הזכיות במדליות לכל אתלט.</a:t>
            </a:r>
            <a:r>
              <a:rPr lang="he-IL" dirty="0"/>
              <a:t> אנחנו רואים שלמרות שהיא "חוזרת הרבה" (וממש באופן חריג) – היא מעולם לא זכתה במדליה.</a:t>
            </a:r>
          </a:p>
        </p:txBody>
      </p:sp>
    </p:spTree>
    <p:extLst>
      <p:ext uri="{BB962C8B-B14F-4D97-AF65-F5344CB8AC3E}">
        <p14:creationId xmlns:p14="http://schemas.microsoft.com/office/powerpoint/2010/main" val="2984978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413E2-659A-1AE7-C84D-80C560009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C5FCC9E-9DCF-0CF4-6584-92FBF3EFB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93" y="1123385"/>
            <a:ext cx="11043364" cy="5583569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40ED9A4-B9EE-1260-0845-0D68D9CE4EA4}"/>
              </a:ext>
            </a:extLst>
          </p:cNvPr>
          <p:cNvSpPr txBox="1"/>
          <p:nvPr/>
        </p:nvSpPr>
        <p:spPr>
          <a:xfrm>
            <a:off x="3433665" y="0"/>
            <a:ext cx="579431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500" b="1" dirty="0">
                <a:solidFill>
                  <a:srgbClr val="FF0000"/>
                </a:solidFill>
                <a:highlight>
                  <a:srgbClr val="FFFF00"/>
                </a:highlight>
              </a:rPr>
              <a:t>Cohort Analysis - With Sankey Diagram </a:t>
            </a:r>
            <a:endParaRPr lang="he-IL" sz="25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1096383-B4B5-B765-B47A-A34CFBECD7C6}"/>
              </a:ext>
            </a:extLst>
          </p:cNvPr>
          <p:cNvSpPr txBox="1"/>
          <p:nvPr/>
        </p:nvSpPr>
        <p:spPr>
          <a:xfrm>
            <a:off x="872412" y="654068"/>
            <a:ext cx="1091681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הדגמת יצירת השדה המחושב לספירה של סך המדליות </a:t>
            </a:r>
            <a:r>
              <a:rPr lang="he-IL" b="1" i="1" dirty="0"/>
              <a:t>לכל אתלט,</a:t>
            </a:r>
            <a:r>
              <a:rPr lang="he-IL" i="1" dirty="0"/>
              <a:t> בעזרת שימוש ב-</a:t>
            </a:r>
            <a:r>
              <a:rPr lang="en-US" i="1" dirty="0"/>
              <a:t>LOD Calculations</a:t>
            </a:r>
            <a:r>
              <a:rPr lang="he-IL" i="1" dirty="0"/>
              <a:t> של </a:t>
            </a:r>
            <a:r>
              <a:rPr lang="he-IL" i="1" dirty="0" err="1"/>
              <a:t>טאבלו</a:t>
            </a:r>
            <a:r>
              <a:rPr lang="he-IL" i="1" dirty="0"/>
              <a:t>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14757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0C8F0-F2CC-52F2-D18A-B66FC7152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5109275F-8FBE-F27A-4B4F-D23B4996E8A3}"/>
              </a:ext>
            </a:extLst>
          </p:cNvPr>
          <p:cNvSpPr txBox="1"/>
          <p:nvPr/>
        </p:nvSpPr>
        <p:spPr>
          <a:xfrm>
            <a:off x="3368351" y="186611"/>
            <a:ext cx="579431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500" b="1" dirty="0">
                <a:solidFill>
                  <a:srgbClr val="FF0000"/>
                </a:solidFill>
                <a:highlight>
                  <a:srgbClr val="FFFF00"/>
                </a:highlight>
              </a:rPr>
              <a:t>Cohort Analysis – With Heatmap 1</a:t>
            </a:r>
            <a:endParaRPr lang="he-IL" sz="25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5790345-70C0-4E14-E4BB-6F5416237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47" y="880031"/>
            <a:ext cx="10900918" cy="572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98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C5057-4E25-B1E7-09D5-746526410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FBC16A87-05D3-89F1-E2E4-B1400B1FFD25}"/>
              </a:ext>
            </a:extLst>
          </p:cNvPr>
          <p:cNvSpPr txBox="1"/>
          <p:nvPr/>
        </p:nvSpPr>
        <p:spPr>
          <a:xfrm>
            <a:off x="3198845" y="112162"/>
            <a:ext cx="579431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500" b="1" dirty="0">
                <a:solidFill>
                  <a:srgbClr val="FF0000"/>
                </a:solidFill>
                <a:highlight>
                  <a:srgbClr val="FFFF00"/>
                </a:highlight>
              </a:rPr>
              <a:t>Cohort Analysis – With Heatmap 2</a:t>
            </a:r>
            <a:endParaRPr lang="he-IL" sz="25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B038B488-D7F7-29BC-295C-8F4721E4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27" y="897488"/>
            <a:ext cx="8610600" cy="5772150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4F4CB269-003A-B9BF-C3AB-6DA3B5C11A98}"/>
              </a:ext>
            </a:extLst>
          </p:cNvPr>
          <p:cNvSpPr txBox="1"/>
          <p:nvPr/>
        </p:nvSpPr>
        <p:spPr>
          <a:xfrm>
            <a:off x="9349273" y="1296955"/>
            <a:ext cx="2146041" cy="50783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כאן זה בעצם תצוגה דומה למה שראינו עם ה-</a:t>
            </a:r>
            <a:r>
              <a:rPr lang="en-US" dirty="0"/>
              <a:t>bar chart</a:t>
            </a:r>
            <a:r>
              <a:rPr lang="he-IL" dirty="0"/>
              <a:t>, רק עם אחוזים וב-</a:t>
            </a:r>
            <a:r>
              <a:rPr lang="en-US" dirty="0"/>
              <a:t>heatmap</a:t>
            </a:r>
            <a:r>
              <a:rPr lang="he-IL" dirty="0"/>
              <a:t>.</a:t>
            </a:r>
          </a:p>
          <a:p>
            <a:endParaRPr lang="he-IL" dirty="0"/>
          </a:p>
          <a:p>
            <a:r>
              <a:rPr lang="he-IL" dirty="0"/>
              <a:t>שוב רואים את ה"חור" ב-2016</a:t>
            </a:r>
            <a:r>
              <a:rPr lang="en-US" dirty="0"/>
              <a:t>;</a:t>
            </a:r>
            <a:r>
              <a:rPr lang="he-IL" dirty="0"/>
              <a:t> </a:t>
            </a:r>
          </a:p>
          <a:p>
            <a:r>
              <a:rPr lang="he-IL" dirty="0" err="1"/>
              <a:t>קוהורט</a:t>
            </a:r>
            <a:r>
              <a:rPr lang="he-IL" dirty="0"/>
              <a:t> 2000 "נעלמו" לגמרי (ואז </a:t>
            </a:r>
            <a:r>
              <a:rPr lang="en-US" dirty="0"/>
              <a:t>dika </a:t>
            </a:r>
            <a:r>
              <a:rPr lang="en-US" dirty="0" err="1"/>
              <a:t>toua</a:t>
            </a:r>
            <a:r>
              <a:rPr lang="he-IL" dirty="0"/>
              <a:t> חזרה ב-2020)</a:t>
            </a:r>
          </a:p>
          <a:p>
            <a:endParaRPr lang="he-IL" dirty="0"/>
          </a:p>
          <a:p>
            <a:endParaRPr lang="he-IL" dirty="0"/>
          </a:p>
          <a:p>
            <a:r>
              <a:rPr lang="he-IL" dirty="0"/>
              <a:t>ניתן לראות </a:t>
            </a:r>
            <a:r>
              <a:rPr lang="he-IL" dirty="0" err="1"/>
              <a:t>שקוהורט</a:t>
            </a:r>
            <a:r>
              <a:rPr lang="he-IL" dirty="0"/>
              <a:t> </a:t>
            </a:r>
            <a:r>
              <a:rPr lang="en-US" dirty="0"/>
              <a:t>2016</a:t>
            </a:r>
            <a:r>
              <a:rPr lang="he-IL" dirty="0"/>
              <a:t> בקושי חוזרים לטורניר העוקב (16) – לעומת שאר </a:t>
            </a:r>
            <a:r>
              <a:rPr lang="he-IL" dirty="0" err="1"/>
              <a:t>הקוהורטים</a:t>
            </a:r>
            <a:r>
              <a:rPr lang="he-IL" dirty="0"/>
              <a:t> שמגיעים גם ל-30 אחוז חזרה.</a:t>
            </a:r>
          </a:p>
        </p:txBody>
      </p: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48550F5A-9C20-3A68-ABB7-674A4207DFDD}"/>
              </a:ext>
            </a:extLst>
          </p:cNvPr>
          <p:cNvCxnSpPr>
            <a:cxnSpLocks/>
          </p:cNvCxnSpPr>
          <p:nvPr/>
        </p:nvCxnSpPr>
        <p:spPr>
          <a:xfrm flipV="1">
            <a:off x="5728996" y="5523722"/>
            <a:ext cx="3461657" cy="7371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723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BAFD3EBC-1E47-CBD7-85F5-E4E53A6B0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59" y="102636"/>
            <a:ext cx="11159288" cy="651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15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FB268B31-E410-AC21-E60F-8D41E798E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480"/>
            <a:ext cx="12192000" cy="634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84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7A43CEC1-35D8-2A8D-30EE-F8DE45208891}"/>
              </a:ext>
            </a:extLst>
          </p:cNvPr>
          <p:cNvSpPr txBox="1"/>
          <p:nvPr/>
        </p:nvSpPr>
        <p:spPr>
          <a:xfrm>
            <a:off x="3209730" y="317241"/>
            <a:ext cx="6083559" cy="6001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300" b="1" dirty="0"/>
              <a:t>תוכן העניינים - סקיצה 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715339C-F7C5-4F81-301A-07AFA9CBFFDF}"/>
              </a:ext>
            </a:extLst>
          </p:cNvPr>
          <p:cNvSpPr txBox="1"/>
          <p:nvPr/>
        </p:nvSpPr>
        <p:spPr>
          <a:xfrm>
            <a:off x="942390" y="1176116"/>
            <a:ext cx="10618237" cy="50783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AutoNum type="arabicPeriod"/>
            </a:pPr>
            <a:r>
              <a:rPr lang="he-IL" dirty="0"/>
              <a:t>ניקוי וטיוב הנתונים (כולל קישור למחברת </a:t>
            </a:r>
            <a:r>
              <a:rPr lang="he-IL" dirty="0" err="1"/>
              <a:t>פייתון</a:t>
            </a:r>
            <a:r>
              <a:rPr lang="he-IL" dirty="0"/>
              <a:t> </a:t>
            </a:r>
            <a:r>
              <a:rPr lang="he-IL" dirty="0" err="1"/>
              <a:t>בקאגל</a:t>
            </a:r>
            <a:r>
              <a:rPr lang="he-IL" dirty="0"/>
              <a:t>)</a:t>
            </a:r>
          </a:p>
          <a:p>
            <a:pPr marL="342900" indent="-342900">
              <a:buAutoNum type="arabicPeriod"/>
            </a:pPr>
            <a:endParaRPr lang="he-IL" dirty="0"/>
          </a:p>
          <a:p>
            <a:pPr marL="342900" indent="-342900">
              <a:buAutoNum type="arabicPeriod"/>
            </a:pPr>
            <a:r>
              <a:rPr lang="he-IL" dirty="0"/>
              <a:t>תהליך </a:t>
            </a:r>
            <a:r>
              <a:rPr lang="en-US" dirty="0"/>
              <a:t>EDA</a:t>
            </a:r>
            <a:r>
              <a:rPr lang="he-IL" dirty="0"/>
              <a:t> תלת-שלבי:</a:t>
            </a:r>
          </a:p>
          <a:p>
            <a:endParaRPr lang="he-IL" dirty="0"/>
          </a:p>
          <a:p>
            <a:pPr marL="800100" lvl="1" indent="-342900">
              <a:buAutoNum type="arabicPeriod"/>
            </a:pPr>
            <a:r>
              <a:rPr lang="he-IL" dirty="0"/>
              <a:t>אוטומטי עם כלי </a:t>
            </a:r>
            <a:r>
              <a:rPr lang="en-US" dirty="0"/>
              <a:t>Pandas Profiling</a:t>
            </a:r>
          </a:p>
          <a:p>
            <a:pPr marL="800100" lvl="1" indent="-342900">
              <a:buAutoNum type="arabicPeriod"/>
            </a:pPr>
            <a:r>
              <a:rPr lang="he-IL" dirty="0"/>
              <a:t>אוטומטי עם כלי </a:t>
            </a:r>
            <a:r>
              <a:rPr lang="en-US" dirty="0" err="1"/>
              <a:t>SweetViz</a:t>
            </a:r>
            <a:r>
              <a:rPr lang="he-IL" dirty="0"/>
              <a:t> (העמקה והשוואה בין קטגוריות)</a:t>
            </a:r>
          </a:p>
          <a:p>
            <a:pPr marL="800100" lvl="1" indent="-342900">
              <a:buAutoNum type="arabicPeriod"/>
            </a:pPr>
            <a:r>
              <a:rPr lang="he-IL" dirty="0"/>
              <a:t>תהליך ניתוח ו-</a:t>
            </a:r>
            <a:r>
              <a:rPr lang="en-US" dirty="0"/>
              <a:t>EDA</a:t>
            </a:r>
            <a:r>
              <a:rPr lang="he-IL" dirty="0"/>
              <a:t> ידני ומעמיק: ניסוח ואפיון של שאלות מעניינות ומדדים\מטריקות מעניינים, בנייה של גרפים ומענה על שאלות שעולות. </a:t>
            </a:r>
            <a:r>
              <a:rPr lang="he-IL" b="1" i="1" dirty="0">
                <a:solidFill>
                  <a:srgbClr val="FF0000"/>
                </a:solidFill>
              </a:rPr>
              <a:t>זה החלק הכי משמעותי בפרויקט (ואשר לא היה מתאפשר ללא הניקוי והטיוב הקפדניים)</a:t>
            </a:r>
            <a:endParaRPr lang="he-IL" i="1" dirty="0">
              <a:solidFill>
                <a:srgbClr val="FF0000"/>
              </a:solidFill>
            </a:endParaRPr>
          </a:p>
          <a:p>
            <a:pPr marL="800100" lvl="1" indent="-342900">
              <a:buAutoNum type="arabicPeriod"/>
            </a:pPr>
            <a:endParaRPr lang="he-IL" dirty="0"/>
          </a:p>
          <a:p>
            <a:pPr marL="342900" indent="-342900">
              <a:buAutoNum type="arabicPeriod"/>
            </a:pPr>
            <a:r>
              <a:rPr lang="he-IL" i="1" dirty="0"/>
              <a:t>דו"ח פרשנים: </a:t>
            </a:r>
            <a:r>
              <a:rPr lang="he-IL" dirty="0"/>
              <a:t>לוקח כמה ממצאים ותובנות ומדגיש אותם באופן מסודר. הרעיון הוא </a:t>
            </a:r>
            <a:r>
              <a:rPr lang="he-IL" dirty="0" err="1"/>
              <a:t>להנגיש</a:t>
            </a:r>
            <a:r>
              <a:rPr lang="he-IL" dirty="0"/>
              <a:t> ממצאים מעניינים עבור "פרשנים" של משחקים אולימפיים (מתכתב עם </a:t>
            </a:r>
            <a:r>
              <a:rPr lang="he-IL" dirty="0" err="1"/>
              <a:t>המטריקות</a:t>
            </a:r>
            <a:r>
              <a:rPr lang="he-IL" dirty="0"/>
              <a:t> שאני בונה, מדדי</a:t>
            </a:r>
            <a:r>
              <a:rPr lang="en-US" dirty="0"/>
              <a:t> </a:t>
            </a:r>
            <a:r>
              <a:rPr lang="he-IL" dirty="0"/>
              <a:t>"דרמה"\"עניין" </a:t>
            </a:r>
            <a:r>
              <a:rPr lang="he-IL" dirty="0" err="1"/>
              <a:t>וכו</a:t>
            </a:r>
            <a:r>
              <a:rPr lang="he-IL" dirty="0"/>
              <a:t>'.</a:t>
            </a:r>
            <a:r>
              <a:rPr lang="he-IL" i="1" dirty="0"/>
              <a:t> </a:t>
            </a:r>
          </a:p>
          <a:p>
            <a:pPr marL="342900" indent="-342900">
              <a:buAutoNum type="arabicPeriod"/>
            </a:pPr>
            <a:endParaRPr lang="he-IL" i="1" dirty="0"/>
          </a:p>
          <a:p>
            <a:pPr marL="342900" indent="-342900">
              <a:buAutoNum type="arabicPeriod"/>
            </a:pPr>
            <a:r>
              <a:rPr lang="he-IL" i="1" dirty="0" err="1"/>
              <a:t>דאשבורדים</a:t>
            </a:r>
            <a:r>
              <a:rPr lang="he-IL" i="1" dirty="0"/>
              <a:t> ב-</a:t>
            </a:r>
            <a:r>
              <a:rPr lang="en-US" i="1" dirty="0"/>
              <a:t>Tableau</a:t>
            </a:r>
            <a:r>
              <a:rPr lang="he-IL" i="1" dirty="0"/>
              <a:t> :</a:t>
            </a:r>
          </a:p>
          <a:p>
            <a:r>
              <a:rPr lang="he-IL" i="1" dirty="0"/>
              <a:t> </a:t>
            </a:r>
          </a:p>
          <a:p>
            <a:pPr marL="800100" lvl="1" indent="-342900">
              <a:buAutoNum type="arabicPeriod"/>
            </a:pPr>
            <a:r>
              <a:rPr lang="he-IL" i="1" dirty="0" err="1"/>
              <a:t>דאשבורד</a:t>
            </a:r>
            <a:r>
              <a:rPr lang="he-IL" i="1" dirty="0"/>
              <a:t> אינטראקטיבי כללי </a:t>
            </a:r>
          </a:p>
          <a:p>
            <a:pPr marL="800100" lvl="1" indent="-342900">
              <a:buAutoNum type="arabicPeriod"/>
            </a:pPr>
            <a:r>
              <a:rPr lang="he-IL" i="1" dirty="0" err="1"/>
              <a:t>דאשבורד</a:t>
            </a:r>
            <a:r>
              <a:rPr lang="he-IL" i="1" dirty="0"/>
              <a:t> </a:t>
            </a:r>
            <a:r>
              <a:rPr lang="he-IL" i="1" dirty="0" err="1"/>
              <a:t>סאנקי</a:t>
            </a:r>
            <a:r>
              <a:rPr lang="he-IL" i="1" dirty="0"/>
              <a:t> אינטראקטיבי עבור אתלטים מקבוצת </a:t>
            </a:r>
            <a:r>
              <a:rPr lang="en-US" i="1" dirty="0"/>
              <a:t>Cohort 2000</a:t>
            </a:r>
            <a:r>
              <a:rPr lang="he-IL" i="1" dirty="0"/>
              <a:t> (מעקב אחרי זרימה והתפצלות אתלטים </a:t>
            </a:r>
            <a:r>
              <a:rPr lang="he-IL" i="1" dirty="0" err="1"/>
              <a:t>מקוהורט</a:t>
            </a:r>
            <a:r>
              <a:rPr lang="he-IL" i="1" dirty="0"/>
              <a:t> 2000)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8141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FB96C218-3A0E-C230-91DB-2B82655187F7}"/>
              </a:ext>
            </a:extLst>
          </p:cNvPr>
          <p:cNvSpPr/>
          <p:nvPr/>
        </p:nvSpPr>
        <p:spPr>
          <a:xfrm>
            <a:off x="10030408" y="5509726"/>
            <a:ext cx="2161592" cy="13529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973EAA8E-83F1-7981-FE65-4AA4CD33E19A}"/>
              </a:ext>
            </a:extLst>
          </p:cNvPr>
          <p:cNvSpPr/>
          <p:nvPr/>
        </p:nvSpPr>
        <p:spPr>
          <a:xfrm>
            <a:off x="0" y="5505061"/>
            <a:ext cx="2161592" cy="13529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841B00AF-8F91-A92E-D838-149FDC2ED73D}"/>
              </a:ext>
            </a:extLst>
          </p:cNvPr>
          <p:cNvSpPr/>
          <p:nvPr/>
        </p:nvSpPr>
        <p:spPr>
          <a:xfrm>
            <a:off x="0" y="0"/>
            <a:ext cx="2161592" cy="13529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FD7117A9-FCD4-4F88-8FC4-685CCB381F9F}"/>
              </a:ext>
            </a:extLst>
          </p:cNvPr>
          <p:cNvSpPr/>
          <p:nvPr/>
        </p:nvSpPr>
        <p:spPr>
          <a:xfrm>
            <a:off x="10030408" y="0"/>
            <a:ext cx="2161592" cy="13529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760704EC-B122-9B49-42AE-11A5BE39D1C8}"/>
              </a:ext>
            </a:extLst>
          </p:cNvPr>
          <p:cNvSpPr txBox="1"/>
          <p:nvPr/>
        </p:nvSpPr>
        <p:spPr>
          <a:xfrm>
            <a:off x="2379721" y="2647307"/>
            <a:ext cx="8201194" cy="21236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600" dirty="0">
                <a:solidFill>
                  <a:schemeClr val="bg2"/>
                </a:solidFill>
                <a:highlight>
                  <a:srgbClr val="808080"/>
                </a:highlight>
              </a:rPr>
              <a:t>Automate the EDA – Part 1</a:t>
            </a:r>
            <a:endParaRPr lang="he-IL" sz="6600" dirty="0">
              <a:solidFill>
                <a:schemeClr val="bg2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78951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FE7B4-10ED-9797-5697-BD98A5163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EA93FC9C-DD22-EDAA-A036-52239B0F4308}"/>
              </a:ext>
            </a:extLst>
          </p:cNvPr>
          <p:cNvSpPr txBox="1"/>
          <p:nvPr/>
        </p:nvSpPr>
        <p:spPr>
          <a:xfrm>
            <a:off x="2653419" y="220403"/>
            <a:ext cx="7081520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600" dirty="0">
                <a:solidFill>
                  <a:schemeClr val="bg2"/>
                </a:solidFill>
                <a:highlight>
                  <a:srgbClr val="808080"/>
                </a:highlight>
              </a:rPr>
              <a:t>Automate the EDA – Part 1</a:t>
            </a:r>
            <a:endParaRPr lang="he-IL" sz="2600" dirty="0">
              <a:solidFill>
                <a:schemeClr val="bg2"/>
              </a:solidFill>
              <a:highlight>
                <a:srgbClr val="808080"/>
              </a:highlight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B5263CF-6FED-F153-12E5-8EE8FC9C54FD}"/>
              </a:ext>
            </a:extLst>
          </p:cNvPr>
          <p:cNvSpPr txBox="1"/>
          <p:nvPr/>
        </p:nvSpPr>
        <p:spPr>
          <a:xfrm>
            <a:off x="1405190" y="2273755"/>
            <a:ext cx="10342880" cy="48013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  <a:p>
            <a:r>
              <a:rPr lang="he-IL" dirty="0"/>
              <a:t>השתמשתי בכלי </a:t>
            </a:r>
            <a:r>
              <a:rPr lang="en-US" dirty="0" err="1"/>
              <a:t>Ydata</a:t>
            </a:r>
            <a:r>
              <a:rPr lang="en-US" dirty="0"/>
              <a:t> Profiling</a:t>
            </a:r>
            <a:r>
              <a:rPr lang="he-IL" dirty="0"/>
              <a:t> שיוצר דו"ח </a:t>
            </a:r>
            <a:r>
              <a:rPr lang="en-US" dirty="0"/>
              <a:t>EDA</a:t>
            </a:r>
            <a:r>
              <a:rPr lang="he-IL" dirty="0"/>
              <a:t> בעזרת שורת קוד אחת בלבד. </a:t>
            </a:r>
          </a:p>
          <a:p>
            <a:endParaRPr lang="he-IL" dirty="0"/>
          </a:p>
          <a:p>
            <a:r>
              <a:rPr lang="he-IL" b="1" dirty="0"/>
              <a:t>איך אני מצדיק את השימוש בכלי הזה</a:t>
            </a:r>
            <a:r>
              <a:rPr lang="he-IL" dirty="0"/>
              <a:t>? מכמה סיבות:</a:t>
            </a:r>
          </a:p>
          <a:p>
            <a:endParaRPr lang="he-IL" b="1" dirty="0"/>
          </a:p>
          <a:p>
            <a:pPr marL="342900" indent="-342900">
              <a:buAutoNum type="arabicPeriod"/>
            </a:pPr>
            <a:r>
              <a:rPr lang="he-IL" b="1" dirty="0"/>
              <a:t>נחמד להכיר כלי חדש ולחסוך בזמן שממילא הרבה ממנו הלך לפעולות טיוב וניקוי נתונים</a:t>
            </a:r>
          </a:p>
          <a:p>
            <a:pPr marL="342900" indent="-342900">
              <a:buAutoNum type="arabicPeriod"/>
            </a:pPr>
            <a:endParaRPr lang="he-IL" b="1" dirty="0"/>
          </a:p>
          <a:p>
            <a:pPr marL="342900" indent="-342900">
              <a:buAutoNum type="arabicPeriod"/>
            </a:pPr>
            <a:r>
              <a:rPr lang="he-IL" b="1" dirty="0"/>
              <a:t>ביצעתי פעולות טיוב נתונים מאוד משמעותיות ואני למעשה מגיש לכלי הזה קובץ מאוד נקי</a:t>
            </a:r>
            <a:r>
              <a:rPr lang="en-US" b="1" dirty="0"/>
              <a:t>;</a:t>
            </a:r>
            <a:r>
              <a:rPr lang="he-IL" b="1" dirty="0"/>
              <a:t> במובן הזה אני יכול "לסמוך" על הנתונים מספיק כדי להבין שמבט-על מכלי אוטומטי יהיה מאוד מוצלח.</a:t>
            </a:r>
          </a:p>
          <a:p>
            <a:pPr marL="342900" indent="-342900">
              <a:buAutoNum type="arabicPeriod"/>
            </a:pPr>
            <a:endParaRPr lang="he-IL" b="1" dirty="0"/>
          </a:p>
          <a:p>
            <a:pPr marL="342900" indent="-342900">
              <a:buAutoNum type="arabicPeriod"/>
            </a:pPr>
            <a:r>
              <a:rPr lang="he-IL" b="1" dirty="0"/>
              <a:t>כדי להתפנות לניתוחי המשך נקודתיים </a:t>
            </a:r>
            <a:r>
              <a:rPr lang="he-IL" b="1" dirty="0" err="1"/>
              <a:t>בפייתון</a:t>
            </a:r>
            <a:r>
              <a:rPr lang="he-IL" b="1" dirty="0"/>
              <a:t>\</a:t>
            </a:r>
            <a:r>
              <a:rPr lang="en-US" b="1" dirty="0"/>
              <a:t>Tableau</a:t>
            </a:r>
            <a:r>
              <a:rPr lang="he-IL" b="1" dirty="0"/>
              <a:t>\</a:t>
            </a:r>
            <a:r>
              <a:rPr lang="en-US" b="1" dirty="0"/>
              <a:t>SQL</a:t>
            </a:r>
            <a:r>
              <a:rPr lang="he-IL" b="1" dirty="0"/>
              <a:t>.</a:t>
            </a:r>
          </a:p>
          <a:p>
            <a:pPr marL="342900" indent="-342900">
              <a:buAutoNum type="arabicPeriod"/>
            </a:pPr>
            <a:endParaRPr lang="he-IL" b="1" dirty="0"/>
          </a:p>
          <a:p>
            <a:pPr marL="342900" indent="-342900">
              <a:buAutoNum type="arabicPeriod"/>
            </a:pPr>
            <a:endParaRPr lang="he-IL" b="1" dirty="0"/>
          </a:p>
          <a:p>
            <a:endParaRPr lang="he-IL" b="1" dirty="0"/>
          </a:p>
          <a:p>
            <a:endParaRPr lang="he-IL" b="1" dirty="0"/>
          </a:p>
          <a:p>
            <a:pPr marL="342900" indent="-342900">
              <a:buAutoNum type="arabicPeriod"/>
            </a:pPr>
            <a:endParaRPr lang="he-IL" b="1" dirty="0"/>
          </a:p>
          <a:p>
            <a:endParaRPr lang="he-IL" b="1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7413D1C-3F21-0874-E468-B8274B212575}"/>
              </a:ext>
            </a:extLst>
          </p:cNvPr>
          <p:cNvSpPr txBox="1"/>
          <p:nvPr/>
        </p:nvSpPr>
        <p:spPr>
          <a:xfrm>
            <a:off x="3741575" y="1170135"/>
            <a:ext cx="522146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Pandas Profiling </a:t>
            </a:r>
          </a:p>
          <a:p>
            <a:pPr algn="ctr"/>
            <a:r>
              <a:rPr lang="en-US" b="1" dirty="0"/>
              <a:t>(Y-data profiling)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3423887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CF746-318C-90C2-1AA8-459AFFD5D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CEC2BF8A-1443-D196-E00E-C8CED43B522D}"/>
              </a:ext>
            </a:extLst>
          </p:cNvPr>
          <p:cNvSpPr txBox="1"/>
          <p:nvPr/>
        </p:nvSpPr>
        <p:spPr>
          <a:xfrm>
            <a:off x="2672080" y="243840"/>
            <a:ext cx="7081520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600" dirty="0">
                <a:solidFill>
                  <a:schemeClr val="bg2"/>
                </a:solidFill>
                <a:highlight>
                  <a:srgbClr val="808080"/>
                </a:highlight>
              </a:rPr>
              <a:t>Automate the EDA – Part 1</a:t>
            </a:r>
            <a:endParaRPr lang="he-IL" sz="2600" dirty="0">
              <a:solidFill>
                <a:schemeClr val="bg2"/>
              </a:solidFill>
              <a:highlight>
                <a:srgbClr val="808080"/>
              </a:highlight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E75163CB-8AA9-2893-495F-B3DA2661BBA0}"/>
              </a:ext>
            </a:extLst>
          </p:cNvPr>
          <p:cNvSpPr txBox="1"/>
          <p:nvPr/>
        </p:nvSpPr>
        <p:spPr>
          <a:xfrm>
            <a:off x="1376680" y="2861138"/>
            <a:ext cx="9672320" cy="12464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500" dirty="0"/>
              <a:t>אז הכלי הזה מאפשר לקבל מבט ראשוני מעניין מקיף על הדאטה. </a:t>
            </a:r>
          </a:p>
          <a:p>
            <a:pPr algn="ctr"/>
            <a:r>
              <a:rPr lang="he-IL" sz="2500" dirty="0"/>
              <a:t>בשקופיות הבאות פשוט אצרף כמה דברים מעניינים כדי להדגים את השימושיות של הכלי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97AF1963-28D7-2744-59DF-BFA319983A2C}"/>
              </a:ext>
            </a:extLst>
          </p:cNvPr>
          <p:cNvSpPr txBox="1"/>
          <p:nvPr/>
        </p:nvSpPr>
        <p:spPr>
          <a:xfrm>
            <a:off x="3602109" y="1384739"/>
            <a:ext cx="522146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Pandas Profiling </a:t>
            </a:r>
          </a:p>
          <a:p>
            <a:pPr algn="ctr"/>
            <a:r>
              <a:rPr lang="en-US" b="1" dirty="0"/>
              <a:t>(Y-data profiling)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733425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78E6D-0857-B290-4C05-496DBFB21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C17C6DEE-9E76-C7B9-3922-041CCC1C151D}"/>
              </a:ext>
            </a:extLst>
          </p:cNvPr>
          <p:cNvSpPr txBox="1"/>
          <p:nvPr/>
        </p:nvSpPr>
        <p:spPr>
          <a:xfrm>
            <a:off x="2672080" y="243840"/>
            <a:ext cx="7081520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600" dirty="0">
                <a:solidFill>
                  <a:schemeClr val="bg2"/>
                </a:solidFill>
                <a:highlight>
                  <a:srgbClr val="808080"/>
                </a:highlight>
              </a:rPr>
              <a:t>Automate the EDA – Part 1</a:t>
            </a:r>
            <a:endParaRPr lang="he-IL" sz="2600" dirty="0">
              <a:solidFill>
                <a:schemeClr val="bg2"/>
              </a:solidFill>
              <a:highlight>
                <a:srgbClr val="808080"/>
              </a:highlight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2EAEDBD-42F9-CF61-31BA-38A5B304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75" y="1881087"/>
            <a:ext cx="7759016" cy="4746692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3A7E62EC-A8D9-7FA3-EE41-7B212E46A7EB}"/>
              </a:ext>
            </a:extLst>
          </p:cNvPr>
          <p:cNvSpPr txBox="1"/>
          <p:nvPr/>
        </p:nvSpPr>
        <p:spPr>
          <a:xfrm>
            <a:off x="1707502" y="791522"/>
            <a:ext cx="10096023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/>
              <a:t>אינטראקציה</a:t>
            </a:r>
            <a:r>
              <a:rPr lang="he-IL" dirty="0"/>
              <a:t> בין משתנים </a:t>
            </a:r>
            <a:r>
              <a:rPr lang="he-IL" dirty="0" err="1"/>
              <a:t>נומרים</a:t>
            </a:r>
            <a:r>
              <a:rPr lang="he-IL" dirty="0"/>
              <a:t>: ככל שמשקל הגוף עולה, כך האתלט מסוגל להניף יותר ב-</a:t>
            </a:r>
            <a:r>
              <a:rPr lang="en-US" dirty="0"/>
              <a:t>total</a:t>
            </a:r>
            <a:r>
              <a:rPr lang="he-IL" dirty="0"/>
              <a:t>. זה כמובן </a:t>
            </a:r>
            <a:r>
              <a:rPr lang="he-IL" dirty="0" err="1"/>
              <a:t>טריויאלי</a:t>
            </a:r>
            <a:r>
              <a:rPr lang="he-IL" dirty="0"/>
              <a:t> במבט-על.</a:t>
            </a:r>
          </a:p>
          <a:p>
            <a:r>
              <a:rPr lang="he-IL" dirty="0"/>
              <a:t> </a:t>
            </a:r>
            <a:r>
              <a:rPr lang="he-IL" b="1" dirty="0"/>
              <a:t>אבל בהמשך אבצע ניתוחי עומק כדי לבחון את הדבר הזה וזה יהיה אחד הדברים הכי משמעותיים בפרויקט הזה. </a:t>
            </a:r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C1456132-2917-7B6F-D6D5-0ED366482631}"/>
              </a:ext>
            </a:extLst>
          </p:cNvPr>
          <p:cNvSpPr txBox="1"/>
          <p:nvPr/>
        </p:nvSpPr>
        <p:spPr>
          <a:xfrm>
            <a:off x="7482415" y="5865096"/>
            <a:ext cx="21844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/>
              <a:t>צבע כהה יותר = יותר רשומות\אתלטים </a:t>
            </a:r>
          </a:p>
        </p:txBody>
      </p:sp>
    </p:spTree>
    <p:extLst>
      <p:ext uri="{BB962C8B-B14F-4D97-AF65-F5344CB8AC3E}">
        <p14:creationId xmlns:p14="http://schemas.microsoft.com/office/powerpoint/2010/main" val="367175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08FE-B2A7-6F67-370B-241DFB156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40A50E9A-F242-8F74-EB92-F373341AC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622" y="2834165"/>
            <a:ext cx="5395418" cy="3688556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B672E8AD-9452-CC79-F584-53AB9540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9" y="624523"/>
            <a:ext cx="7426166" cy="2453957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6DE04EC0-C5A1-7F66-9D25-F31A21466CD4}"/>
              </a:ext>
            </a:extLst>
          </p:cNvPr>
          <p:cNvSpPr txBox="1"/>
          <p:nvPr/>
        </p:nvSpPr>
        <p:spPr>
          <a:xfrm>
            <a:off x="2743200" y="132080"/>
            <a:ext cx="7081520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600" dirty="0">
                <a:solidFill>
                  <a:schemeClr val="bg2"/>
                </a:solidFill>
                <a:highlight>
                  <a:srgbClr val="808080"/>
                </a:highlight>
              </a:rPr>
              <a:t>Automate the EDA – Part 1</a:t>
            </a:r>
            <a:endParaRPr lang="he-IL" sz="2600" dirty="0">
              <a:solidFill>
                <a:schemeClr val="bg2"/>
              </a:solidFill>
              <a:highlight>
                <a:srgbClr val="808080"/>
              </a:highlight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657DC599-B179-D31E-0954-2DE9D87ADC15}"/>
              </a:ext>
            </a:extLst>
          </p:cNvPr>
          <p:cNvSpPr txBox="1"/>
          <p:nvPr/>
        </p:nvSpPr>
        <p:spPr>
          <a:xfrm>
            <a:off x="9448800" y="721360"/>
            <a:ext cx="2428240" cy="18928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300" b="1" dirty="0"/>
              <a:t>כאן מודגמת החשיבות של טיוב הנתונים שעשיתי בשלב הראשוני</a:t>
            </a:r>
            <a:r>
              <a:rPr lang="he-IL" sz="1300" dirty="0"/>
              <a:t>. </a:t>
            </a:r>
          </a:p>
          <a:p>
            <a:endParaRPr lang="he-IL" sz="1300" dirty="0"/>
          </a:p>
          <a:p>
            <a:r>
              <a:rPr lang="he-IL" sz="1300" dirty="0">
                <a:solidFill>
                  <a:srgbClr val="FF0000"/>
                </a:solidFill>
              </a:rPr>
              <a:t>יצרתי עמודת </a:t>
            </a:r>
            <a:r>
              <a:rPr lang="en-US" sz="1300" dirty="0" err="1">
                <a:solidFill>
                  <a:srgbClr val="FF0000"/>
                </a:solidFill>
              </a:rPr>
              <a:t>weight_class_kg</a:t>
            </a:r>
            <a:r>
              <a:rPr lang="he-IL" sz="1300" dirty="0">
                <a:solidFill>
                  <a:srgbClr val="FF0000"/>
                </a:solidFill>
              </a:rPr>
              <a:t> נומרית </a:t>
            </a:r>
            <a:r>
              <a:rPr lang="he-IL" sz="1300" dirty="0"/>
              <a:t>(חילצתי את זה מתיאור טקסט </a:t>
            </a:r>
            <a:r>
              <a:rPr lang="en-US" sz="1300" dirty="0"/>
              <a:t>str</a:t>
            </a:r>
            <a:r>
              <a:rPr lang="he-IL" sz="1300" dirty="0"/>
              <a:t>).</a:t>
            </a:r>
          </a:p>
          <a:p>
            <a:endParaRPr lang="he-IL" sz="1300" dirty="0"/>
          </a:p>
          <a:p>
            <a:r>
              <a:rPr lang="he-IL" sz="1300" dirty="0"/>
              <a:t>אז זה מאפשר מבט מאוד מעניין, שנראה בשקופית הבאה</a:t>
            </a:r>
          </a:p>
        </p:txBody>
      </p:sp>
      <p:sp>
        <p:nvSpPr>
          <p:cNvPr id="11" name="תרשים זרימה: מחבר 10">
            <a:extLst>
              <a:ext uri="{FF2B5EF4-FFF2-40B4-BE49-F238E27FC236}">
                <a16:creationId xmlns:a16="http://schemas.microsoft.com/office/drawing/2014/main" id="{EB10211B-A7E0-A397-E4F9-4623750310D3}"/>
              </a:ext>
            </a:extLst>
          </p:cNvPr>
          <p:cNvSpPr/>
          <p:nvPr/>
        </p:nvSpPr>
        <p:spPr>
          <a:xfrm>
            <a:off x="481375" y="2192691"/>
            <a:ext cx="1963245" cy="989047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3879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5B0B0-E115-0768-F9B3-69C86D9D2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89279599-4DB1-2946-6541-1D88FB278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5" y="1194318"/>
            <a:ext cx="7956964" cy="5439747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7284E233-DCFA-A517-176E-1DAEE5908B3E}"/>
              </a:ext>
            </a:extLst>
          </p:cNvPr>
          <p:cNvSpPr txBox="1"/>
          <p:nvPr/>
        </p:nvSpPr>
        <p:spPr>
          <a:xfrm>
            <a:off x="2743200" y="132080"/>
            <a:ext cx="7081520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600" dirty="0">
                <a:solidFill>
                  <a:schemeClr val="bg2"/>
                </a:solidFill>
                <a:highlight>
                  <a:srgbClr val="808080"/>
                </a:highlight>
              </a:rPr>
              <a:t>Automate the EDA – Part 1</a:t>
            </a:r>
            <a:endParaRPr lang="he-IL" sz="2600" dirty="0">
              <a:solidFill>
                <a:schemeClr val="bg2"/>
              </a:solidFill>
              <a:highlight>
                <a:srgbClr val="808080"/>
              </a:highlight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CA8A0269-2601-C582-9D43-94C0C185B226}"/>
              </a:ext>
            </a:extLst>
          </p:cNvPr>
          <p:cNvSpPr txBox="1"/>
          <p:nvPr/>
        </p:nvSpPr>
        <p:spPr>
          <a:xfrm>
            <a:off x="9591870" y="755779"/>
            <a:ext cx="2360645" cy="417037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נשים לב שלמשל באולימפיאדה של שנת 2020, </a:t>
            </a:r>
            <a:r>
              <a:rPr lang="he-IL" b="1" dirty="0"/>
              <a:t>השתנתה</a:t>
            </a:r>
            <a:r>
              <a:rPr lang="he-IL" dirty="0"/>
              <a:t> קטגורית המשקל הכבד (הרף התחתון עלה מ-105 ל-110)</a:t>
            </a:r>
          </a:p>
          <a:p>
            <a:endParaRPr lang="he-IL" sz="1300" dirty="0"/>
          </a:p>
          <a:p>
            <a:r>
              <a:rPr lang="he-IL" sz="1300" dirty="0"/>
              <a:t>נכון שאין מספרים מדויקים אבל זה מבט-על מוצלח</a:t>
            </a:r>
            <a:r>
              <a:rPr lang="he-IL" sz="1300" dirty="0">
                <a:highlight>
                  <a:srgbClr val="FFFF00"/>
                </a:highlight>
              </a:rPr>
              <a:t>. המחומשים מייצגים </a:t>
            </a:r>
            <a:r>
              <a:rPr lang="en-US" sz="1300" dirty="0">
                <a:highlight>
                  <a:srgbClr val="FFFF00"/>
                </a:highlight>
              </a:rPr>
              <a:t>bins</a:t>
            </a:r>
            <a:r>
              <a:rPr lang="he-IL" sz="1300" dirty="0">
                <a:highlight>
                  <a:srgbClr val="FFFF00"/>
                </a:highlight>
              </a:rPr>
              <a:t> ולא ערכים </a:t>
            </a:r>
            <a:r>
              <a:rPr lang="he-IL" sz="1300" b="1" dirty="0">
                <a:highlight>
                  <a:srgbClr val="FFFF00"/>
                </a:highlight>
              </a:rPr>
              <a:t>ספציפיים! זה לא כמו נקודות על </a:t>
            </a:r>
            <a:r>
              <a:rPr lang="en-US" sz="1300" b="1" dirty="0">
                <a:highlight>
                  <a:srgbClr val="FFFF00"/>
                </a:highlight>
              </a:rPr>
              <a:t>scatter plot</a:t>
            </a:r>
            <a:r>
              <a:rPr lang="he-IL" sz="1300" b="1" dirty="0">
                <a:highlight>
                  <a:srgbClr val="FFFF00"/>
                </a:highlight>
              </a:rPr>
              <a:t> פשוט! </a:t>
            </a:r>
          </a:p>
          <a:p>
            <a:r>
              <a:rPr lang="he-IL" sz="1300" b="1" dirty="0">
                <a:highlight>
                  <a:srgbClr val="FFFF00"/>
                </a:highlight>
              </a:rPr>
              <a:t>זה תרשים שנקרא </a:t>
            </a:r>
            <a:r>
              <a:rPr lang="en-US" sz="1400" b="1" dirty="0" err="1">
                <a:highlight>
                  <a:srgbClr val="FFFF00"/>
                </a:highlight>
              </a:rPr>
              <a:t>Hexbin</a:t>
            </a:r>
            <a:r>
              <a:rPr lang="en-US" sz="1400" b="1" dirty="0">
                <a:highlight>
                  <a:srgbClr val="FFFF00"/>
                </a:highlight>
              </a:rPr>
              <a:t> Plot</a:t>
            </a:r>
            <a:endParaRPr lang="he-IL" sz="1300" b="1" dirty="0">
              <a:highlight>
                <a:srgbClr val="FFFF00"/>
              </a:highlight>
            </a:endParaRPr>
          </a:p>
          <a:p>
            <a:endParaRPr lang="he-IL" sz="1300" dirty="0">
              <a:highlight>
                <a:srgbClr val="FFFF00"/>
              </a:highlight>
            </a:endParaRPr>
          </a:p>
          <a:p>
            <a:r>
              <a:rPr lang="he-IL" sz="1300" dirty="0"/>
              <a:t>והוא מתאפשר בזכות תהליך טיוב הנתונים. אם הייתי "זורק" את ה-</a:t>
            </a:r>
            <a:r>
              <a:rPr lang="en-US" sz="1300" dirty="0" err="1"/>
              <a:t>df</a:t>
            </a:r>
            <a:r>
              <a:rPr lang="he-IL" sz="1300" dirty="0"/>
              <a:t> המקורי לכלי אוטומטי כזה – לא הייתי מקבל את התמונה הזו. 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FD61B39-2B0D-7881-B6C6-4034401B8CF6}"/>
              </a:ext>
            </a:extLst>
          </p:cNvPr>
          <p:cNvSpPr txBox="1"/>
          <p:nvPr/>
        </p:nvSpPr>
        <p:spPr>
          <a:xfrm>
            <a:off x="8091409" y="5290045"/>
            <a:ext cx="3685591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חסרון של הכלי האוטומטי:</a:t>
            </a:r>
            <a:r>
              <a:rPr lang="en-US" dirty="0"/>
              <a:t> </a:t>
            </a:r>
            <a:endParaRPr lang="he-IL" dirty="0"/>
          </a:p>
          <a:p>
            <a:r>
              <a:rPr lang="he-IL" dirty="0"/>
              <a:t>אין שליטה על הקפיצות של השנים בציר </a:t>
            </a:r>
            <a:r>
              <a:rPr lang="en-US" dirty="0"/>
              <a:t>x</a:t>
            </a:r>
            <a:r>
              <a:rPr lang="he-IL" dirty="0"/>
              <a:t> והוא מחלק אותם כרצונו... </a:t>
            </a:r>
          </a:p>
          <a:p>
            <a:r>
              <a:rPr lang="he-IL" dirty="0"/>
              <a:t>מזל שאנחנו יודעים שאולימפיאדה מתרחשת כל 4 שנים בדיוק.</a:t>
            </a:r>
          </a:p>
        </p:txBody>
      </p: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4592F4D0-897D-63ED-DCB9-A49ADECE9F22}"/>
              </a:ext>
            </a:extLst>
          </p:cNvPr>
          <p:cNvCxnSpPr>
            <a:cxnSpLocks/>
          </p:cNvCxnSpPr>
          <p:nvPr/>
        </p:nvCxnSpPr>
        <p:spPr>
          <a:xfrm flipH="1">
            <a:off x="7231224" y="1707502"/>
            <a:ext cx="2491274" cy="31724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973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6AA4E-9749-B699-FC40-37E8DD570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1330FF96-D57E-633A-76A7-0FAFA6EF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5" y="1194318"/>
            <a:ext cx="7956964" cy="5439747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D3388ACF-D156-2BE0-067D-5504FFADFCBB}"/>
              </a:ext>
            </a:extLst>
          </p:cNvPr>
          <p:cNvSpPr txBox="1"/>
          <p:nvPr/>
        </p:nvSpPr>
        <p:spPr>
          <a:xfrm>
            <a:off x="2743200" y="132080"/>
            <a:ext cx="7081520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600" dirty="0">
                <a:solidFill>
                  <a:schemeClr val="bg2"/>
                </a:solidFill>
                <a:highlight>
                  <a:srgbClr val="808080"/>
                </a:highlight>
              </a:rPr>
              <a:t>Automate the EDA – Part 1</a:t>
            </a:r>
            <a:endParaRPr lang="he-IL" sz="2600" dirty="0">
              <a:solidFill>
                <a:schemeClr val="bg2"/>
              </a:solidFill>
              <a:highlight>
                <a:srgbClr val="808080"/>
              </a:highlight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A988F88-FA1E-2356-542B-CD441BD26E1B}"/>
              </a:ext>
            </a:extLst>
          </p:cNvPr>
          <p:cNvSpPr txBox="1"/>
          <p:nvPr/>
        </p:nvSpPr>
        <p:spPr>
          <a:xfrm>
            <a:off x="9573209" y="1119673"/>
            <a:ext cx="2360645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highlight>
                  <a:srgbClr val="C0C0C0"/>
                </a:highlight>
              </a:rPr>
              <a:t>בנוסף נראה שיש פחות מתחרים בקטגורית המשקל הכבד ב-2020, לעומת </a:t>
            </a:r>
            <a:r>
              <a:rPr lang="he-IL" b="1" dirty="0">
                <a:highlight>
                  <a:srgbClr val="C0C0C0"/>
                </a:highlight>
              </a:rPr>
              <a:t>2016 (לפי הצבע)</a:t>
            </a:r>
            <a:endParaRPr lang="he-IL" sz="1300" b="1" dirty="0">
              <a:highlight>
                <a:srgbClr val="C0C0C0"/>
              </a:highlight>
            </a:endParaRPr>
          </a:p>
        </p:txBody>
      </p: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D0A47232-E7AD-0FF2-392D-8A0E3817258D}"/>
              </a:ext>
            </a:extLst>
          </p:cNvPr>
          <p:cNvCxnSpPr>
            <a:cxnSpLocks/>
          </p:cNvCxnSpPr>
          <p:nvPr/>
        </p:nvCxnSpPr>
        <p:spPr>
          <a:xfrm flipH="1" flipV="1">
            <a:off x="7333861" y="2038738"/>
            <a:ext cx="3419670" cy="4416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30203BBB-8793-3B65-F49F-7086BB056C5E}"/>
              </a:ext>
            </a:extLst>
          </p:cNvPr>
          <p:cNvCxnSpPr>
            <a:cxnSpLocks/>
          </p:cNvCxnSpPr>
          <p:nvPr/>
        </p:nvCxnSpPr>
        <p:spPr>
          <a:xfrm flipH="1">
            <a:off x="5990253" y="1301620"/>
            <a:ext cx="3652935" cy="7371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012BC3F9-804D-1B63-9E0C-53140E38FF04}"/>
              </a:ext>
            </a:extLst>
          </p:cNvPr>
          <p:cNvSpPr txBox="1"/>
          <p:nvPr/>
        </p:nvSpPr>
        <p:spPr>
          <a:xfrm>
            <a:off x="8808097" y="4933132"/>
            <a:ext cx="2668555" cy="12464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500" b="1" dirty="0">
                <a:solidFill>
                  <a:srgbClr val="FF0000"/>
                </a:solidFill>
                <a:highlight>
                  <a:srgbClr val="FFFF00"/>
                </a:highlight>
              </a:rPr>
              <a:t>"ניתוחים אופקיים" משמאל לימין – דוגמא 1 </a:t>
            </a:r>
          </a:p>
        </p:txBody>
      </p:sp>
    </p:spTree>
    <p:extLst>
      <p:ext uri="{BB962C8B-B14F-4D97-AF65-F5344CB8AC3E}">
        <p14:creationId xmlns:p14="http://schemas.microsoft.com/office/powerpoint/2010/main" val="2052006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94A5C-04B3-034A-75EE-F575EC2AA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4C217B9E-FE0F-E7B0-7396-3D5CFDBF6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5" y="1194318"/>
            <a:ext cx="7956964" cy="5439747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ECA978A8-2F6A-2168-400D-7C7B7657DA6E}"/>
              </a:ext>
            </a:extLst>
          </p:cNvPr>
          <p:cNvSpPr txBox="1"/>
          <p:nvPr/>
        </p:nvSpPr>
        <p:spPr>
          <a:xfrm>
            <a:off x="2743200" y="132080"/>
            <a:ext cx="7081520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600" dirty="0">
                <a:solidFill>
                  <a:schemeClr val="bg2"/>
                </a:solidFill>
                <a:highlight>
                  <a:srgbClr val="808080"/>
                </a:highlight>
              </a:rPr>
              <a:t>Automate the EDA – Part 1</a:t>
            </a:r>
            <a:endParaRPr lang="he-IL" sz="2600" dirty="0">
              <a:solidFill>
                <a:schemeClr val="bg2"/>
              </a:solidFill>
              <a:highlight>
                <a:srgbClr val="808080"/>
              </a:highlight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49B98F08-5F82-5ED6-09F9-FC771792AA72}"/>
              </a:ext>
            </a:extLst>
          </p:cNvPr>
          <p:cNvSpPr txBox="1"/>
          <p:nvPr/>
        </p:nvSpPr>
        <p:spPr>
          <a:xfrm>
            <a:off x="8882742" y="1107581"/>
            <a:ext cx="2668555" cy="12464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500" b="1" dirty="0">
                <a:solidFill>
                  <a:srgbClr val="FF0000"/>
                </a:solidFill>
                <a:highlight>
                  <a:srgbClr val="FFFF00"/>
                </a:highlight>
              </a:rPr>
              <a:t>"ניתוחים אופקיים" משמאל לימין – דוגמא 2 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7473E0A1-943C-888A-3995-5668D7170DD8}"/>
              </a:ext>
            </a:extLst>
          </p:cNvPr>
          <p:cNvSpPr txBox="1"/>
          <p:nvPr/>
        </p:nvSpPr>
        <p:spPr>
          <a:xfrm>
            <a:off x="8501955" y="4055427"/>
            <a:ext cx="2780523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ב-2012 חל שינוי מסוים בקטגוריות המשקל </a:t>
            </a:r>
            <a:r>
              <a:rPr lang="he-IL" dirty="0" err="1"/>
              <a:t>שבאיזור</a:t>
            </a:r>
            <a:r>
              <a:rPr lang="he-IL" dirty="0"/>
              <a:t> של 70-80 (</a:t>
            </a:r>
            <a:r>
              <a:rPr lang="he-IL" dirty="0">
                <a:solidFill>
                  <a:srgbClr val="FF0000"/>
                </a:solidFill>
              </a:rPr>
              <a:t>תזוזה של המחומש</a:t>
            </a:r>
            <a:r>
              <a:rPr lang="he-IL" dirty="0"/>
              <a:t>), וזה המשיך הלאה גם אל 2016. ב-2020, חל שינוי נוסף, אחר (</a:t>
            </a:r>
            <a:r>
              <a:rPr lang="he-IL" b="1" dirty="0">
                <a:solidFill>
                  <a:srgbClr val="FFC000"/>
                </a:solidFill>
              </a:rPr>
              <a:t>היעלמות המחומש</a:t>
            </a:r>
            <a:r>
              <a:rPr lang="he-IL" dirty="0"/>
              <a:t>)</a:t>
            </a:r>
          </a:p>
        </p:txBody>
      </p:sp>
      <p:sp>
        <p:nvSpPr>
          <p:cNvPr id="10" name="תרשים זרימה: מחבר 9">
            <a:extLst>
              <a:ext uri="{FF2B5EF4-FFF2-40B4-BE49-F238E27FC236}">
                <a16:creationId xmlns:a16="http://schemas.microsoft.com/office/drawing/2014/main" id="{17EF970F-5367-18EC-CF13-0138244EB18B}"/>
              </a:ext>
            </a:extLst>
          </p:cNvPr>
          <p:cNvSpPr/>
          <p:nvPr/>
        </p:nvSpPr>
        <p:spPr>
          <a:xfrm>
            <a:off x="1352939" y="3909527"/>
            <a:ext cx="653143" cy="457200"/>
          </a:xfrm>
          <a:prstGeom prst="flowChartConnector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תרשים זרימה: מחבר 10">
            <a:extLst>
              <a:ext uri="{FF2B5EF4-FFF2-40B4-BE49-F238E27FC236}">
                <a16:creationId xmlns:a16="http://schemas.microsoft.com/office/drawing/2014/main" id="{1626A9A4-1BA6-D36C-8415-2ECE52D7BAA1}"/>
              </a:ext>
            </a:extLst>
          </p:cNvPr>
          <p:cNvSpPr/>
          <p:nvPr/>
        </p:nvSpPr>
        <p:spPr>
          <a:xfrm>
            <a:off x="2416628" y="3903487"/>
            <a:ext cx="653143" cy="457200"/>
          </a:xfrm>
          <a:prstGeom prst="flowChartConnector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תרשים זרימה: מחבר 11">
            <a:extLst>
              <a:ext uri="{FF2B5EF4-FFF2-40B4-BE49-F238E27FC236}">
                <a16:creationId xmlns:a16="http://schemas.microsoft.com/office/drawing/2014/main" id="{CAA0ADB8-649F-F5E8-0284-CA3469B321BD}"/>
              </a:ext>
            </a:extLst>
          </p:cNvPr>
          <p:cNvSpPr/>
          <p:nvPr/>
        </p:nvSpPr>
        <p:spPr>
          <a:xfrm>
            <a:off x="3480317" y="3914191"/>
            <a:ext cx="653143" cy="457200"/>
          </a:xfrm>
          <a:prstGeom prst="flowChartConnector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תרשים זרימה: מחבר 13">
            <a:extLst>
              <a:ext uri="{FF2B5EF4-FFF2-40B4-BE49-F238E27FC236}">
                <a16:creationId xmlns:a16="http://schemas.microsoft.com/office/drawing/2014/main" id="{44B89974-5B15-7E85-5E3D-A7645B54C63D}"/>
              </a:ext>
            </a:extLst>
          </p:cNvPr>
          <p:cNvSpPr/>
          <p:nvPr/>
        </p:nvSpPr>
        <p:spPr>
          <a:xfrm>
            <a:off x="4288265" y="3918855"/>
            <a:ext cx="653143" cy="457200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תרשים זרימה: מחבר 14">
            <a:extLst>
              <a:ext uri="{FF2B5EF4-FFF2-40B4-BE49-F238E27FC236}">
                <a16:creationId xmlns:a16="http://schemas.microsoft.com/office/drawing/2014/main" id="{144510FE-8AEB-4A9C-4379-B9578CEE8F28}"/>
              </a:ext>
            </a:extLst>
          </p:cNvPr>
          <p:cNvSpPr/>
          <p:nvPr/>
        </p:nvSpPr>
        <p:spPr>
          <a:xfrm>
            <a:off x="6570448" y="3914191"/>
            <a:ext cx="653143" cy="457200"/>
          </a:xfrm>
          <a:prstGeom prst="flowChartConnector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תרשים זרימה: מחבר 15">
            <a:extLst>
              <a:ext uri="{FF2B5EF4-FFF2-40B4-BE49-F238E27FC236}">
                <a16:creationId xmlns:a16="http://schemas.microsoft.com/office/drawing/2014/main" id="{FC6A734E-809C-C5A9-5F3B-30A3340E8C68}"/>
              </a:ext>
            </a:extLst>
          </p:cNvPr>
          <p:cNvSpPr/>
          <p:nvPr/>
        </p:nvSpPr>
        <p:spPr>
          <a:xfrm>
            <a:off x="6581476" y="2715209"/>
            <a:ext cx="653143" cy="457200"/>
          </a:xfrm>
          <a:prstGeom prst="flowChartConnector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חץ: ימינה 16">
            <a:extLst>
              <a:ext uri="{FF2B5EF4-FFF2-40B4-BE49-F238E27FC236}">
                <a16:creationId xmlns:a16="http://schemas.microsoft.com/office/drawing/2014/main" id="{B6322BC7-EC38-63E5-4CE8-978EE8CB9B2D}"/>
              </a:ext>
            </a:extLst>
          </p:cNvPr>
          <p:cNvSpPr/>
          <p:nvPr/>
        </p:nvSpPr>
        <p:spPr>
          <a:xfrm>
            <a:off x="3237722" y="1194318"/>
            <a:ext cx="1604865" cy="587828"/>
          </a:xfrm>
          <a:prstGeom prst="rightArrow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97141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409A1-C24B-90FA-6FDB-D083C58AC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543AAB29-1B71-EDD3-2055-3AD03EB01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12" y="1250302"/>
            <a:ext cx="7875074" cy="5383763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427BCB4-CA6C-80A2-A296-643ABAB7132B}"/>
              </a:ext>
            </a:extLst>
          </p:cNvPr>
          <p:cNvSpPr txBox="1"/>
          <p:nvPr/>
        </p:nvSpPr>
        <p:spPr>
          <a:xfrm>
            <a:off x="8434873" y="1380931"/>
            <a:ext cx="3191070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i="1" dirty="0">
                <a:solidFill>
                  <a:srgbClr val="FFC000"/>
                </a:solidFill>
              </a:rPr>
              <a:t>ניקוי הנתונים </a:t>
            </a:r>
            <a:r>
              <a:rPr lang="he-IL" dirty="0"/>
              <a:t>שביצעתי + </a:t>
            </a:r>
            <a:r>
              <a:rPr lang="he-IL" b="1" i="1" dirty="0">
                <a:solidFill>
                  <a:srgbClr val="FFC000"/>
                </a:solidFill>
              </a:rPr>
              <a:t>יצירת העמודות המחושבות</a:t>
            </a:r>
            <a:r>
              <a:rPr lang="he-IL" dirty="0"/>
              <a:t>, </a:t>
            </a:r>
            <a:r>
              <a:rPr lang="he-IL" dirty="0" err="1"/>
              <a:t>איפשרו</a:t>
            </a:r>
            <a:r>
              <a:rPr lang="he-IL" dirty="0"/>
              <a:t> לי "לזרוק" ל-</a:t>
            </a:r>
            <a:r>
              <a:rPr lang="en-US" dirty="0"/>
              <a:t>Pandas Profiling</a:t>
            </a:r>
            <a:r>
              <a:rPr lang="he-IL" dirty="0"/>
              <a:t> טבלה נקיה ושימושית.</a:t>
            </a:r>
          </a:p>
          <a:p>
            <a:endParaRPr lang="he-IL" dirty="0"/>
          </a:p>
          <a:p>
            <a:r>
              <a:rPr lang="he-IL" dirty="0"/>
              <a:t>וזה מה </a:t>
            </a:r>
            <a:r>
              <a:rPr lang="he-IL" dirty="0" err="1"/>
              <a:t>שאיפשר</a:t>
            </a:r>
            <a:r>
              <a:rPr lang="he-IL" dirty="0"/>
              <a:t> את יצירת התרשים </a:t>
            </a:r>
            <a:r>
              <a:rPr lang="en-US" dirty="0" err="1"/>
              <a:t>Hexbin</a:t>
            </a:r>
            <a:r>
              <a:rPr lang="en-US" dirty="0"/>
              <a:t> plot</a:t>
            </a:r>
            <a:r>
              <a:rPr lang="he-IL" dirty="0"/>
              <a:t> המעניין הזה.</a:t>
            </a:r>
          </a:p>
          <a:p>
            <a:endParaRPr lang="he-IL" dirty="0"/>
          </a:p>
          <a:p>
            <a:endParaRPr lang="he-IL" dirty="0"/>
          </a:p>
          <a:p>
            <a:r>
              <a:rPr lang="he-IL" dirty="0"/>
              <a:t>והאמת היא שלולא הייתי יוצר קטגוריה</a:t>
            </a:r>
            <a:r>
              <a:rPr lang="en-US" dirty="0"/>
              <a:t> </a:t>
            </a:r>
            <a:r>
              <a:rPr lang="he-IL" dirty="0"/>
              <a:t> נומרית של </a:t>
            </a:r>
            <a:r>
              <a:rPr lang="en-US" dirty="0" err="1"/>
              <a:t>Weight_class_kg</a:t>
            </a:r>
            <a:r>
              <a:rPr lang="he-IL" dirty="0"/>
              <a:t>, לא הייתי נחשף לתרשים המעניין הזה, </a:t>
            </a:r>
          </a:p>
          <a:p>
            <a:r>
              <a:rPr lang="he-IL" dirty="0"/>
              <a:t>וכנראה שלא הייתי חושב עליו בעצמי (לא הכרתי אותו)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58148E8E-301A-3995-5F20-2D19BBF392BD}"/>
              </a:ext>
            </a:extLst>
          </p:cNvPr>
          <p:cNvSpPr txBox="1"/>
          <p:nvPr/>
        </p:nvSpPr>
        <p:spPr>
          <a:xfrm>
            <a:off x="2743200" y="132080"/>
            <a:ext cx="7081520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600" dirty="0">
                <a:solidFill>
                  <a:schemeClr val="bg2"/>
                </a:solidFill>
                <a:highlight>
                  <a:srgbClr val="808080"/>
                </a:highlight>
              </a:rPr>
              <a:t>Automate the EDA – Part 1</a:t>
            </a:r>
            <a:endParaRPr lang="he-IL" sz="2600" dirty="0">
              <a:solidFill>
                <a:schemeClr val="bg2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454436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75E1A-0557-E733-C6E8-A854E19BC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C54ADE30-52FF-EB38-4916-93BD84345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5" y="1194318"/>
            <a:ext cx="7956964" cy="5439747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6CA8F862-8AED-CC43-3BA1-5D7F682454D9}"/>
              </a:ext>
            </a:extLst>
          </p:cNvPr>
          <p:cNvSpPr txBox="1"/>
          <p:nvPr/>
        </p:nvSpPr>
        <p:spPr>
          <a:xfrm>
            <a:off x="8864080" y="4466602"/>
            <a:ext cx="2668555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500" b="1" dirty="0">
                <a:solidFill>
                  <a:srgbClr val="FF0000"/>
                </a:solidFill>
                <a:highlight>
                  <a:srgbClr val="FFFF00"/>
                </a:highlight>
              </a:rPr>
              <a:t>"ניתוחים אנכיים" – מלמעלה למטה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55A2C484-C54E-5D57-606C-58CE8EED4B67}"/>
              </a:ext>
            </a:extLst>
          </p:cNvPr>
          <p:cNvSpPr txBox="1"/>
          <p:nvPr/>
        </p:nvSpPr>
        <p:spPr>
          <a:xfrm>
            <a:off x="2827176" y="150741"/>
            <a:ext cx="7081520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600" dirty="0">
                <a:solidFill>
                  <a:schemeClr val="bg2"/>
                </a:solidFill>
                <a:highlight>
                  <a:srgbClr val="808080"/>
                </a:highlight>
              </a:rPr>
              <a:t>Automate the EDA – Part 1</a:t>
            </a:r>
            <a:endParaRPr lang="he-IL" sz="2600" dirty="0">
              <a:solidFill>
                <a:schemeClr val="bg2"/>
              </a:solidFill>
              <a:highlight>
                <a:srgbClr val="808080"/>
              </a:highlight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7C5C87E-10C5-93F4-7322-F9771984F814}"/>
              </a:ext>
            </a:extLst>
          </p:cNvPr>
          <p:cNvSpPr txBox="1"/>
          <p:nvPr/>
        </p:nvSpPr>
        <p:spPr>
          <a:xfrm>
            <a:off x="9246637" y="1468068"/>
            <a:ext cx="2677886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i="1" u="sng" dirty="0"/>
              <a:t>בשנת 2000 </a:t>
            </a:r>
            <a:r>
              <a:rPr lang="he-IL" dirty="0"/>
              <a:t>בולטות קטגוריות הקצה (משקל גבוה מאוד ונמוך מאוד) בצבע שלהן</a:t>
            </a:r>
            <a:r>
              <a:rPr lang="en-US" dirty="0"/>
              <a:t>;</a:t>
            </a:r>
            <a:r>
              <a:rPr lang="he-IL" dirty="0"/>
              <a:t> בשנה זו היו יותר מתחרים בקטגוריות האלה, ביחס לקטגוריות אחרות באותה </a:t>
            </a:r>
            <a:r>
              <a:rPr lang="he-IL" b="1" i="1" dirty="0" err="1"/>
              <a:t>באותה</a:t>
            </a:r>
            <a:r>
              <a:rPr lang="he-IL" b="1" i="1" dirty="0"/>
              <a:t> שנה.</a:t>
            </a:r>
            <a:endParaRPr lang="he-IL" dirty="0"/>
          </a:p>
        </p:txBody>
      </p:sp>
      <p:sp>
        <p:nvSpPr>
          <p:cNvPr id="6" name="חץ: ימינה 5">
            <a:extLst>
              <a:ext uri="{FF2B5EF4-FFF2-40B4-BE49-F238E27FC236}">
                <a16:creationId xmlns:a16="http://schemas.microsoft.com/office/drawing/2014/main" id="{846461D0-5C2D-579A-59D8-BCA787750702}"/>
              </a:ext>
            </a:extLst>
          </p:cNvPr>
          <p:cNvSpPr/>
          <p:nvPr/>
        </p:nvSpPr>
        <p:spPr>
          <a:xfrm rot="16200000">
            <a:off x="1324946" y="4172687"/>
            <a:ext cx="1604865" cy="587828"/>
          </a:xfrm>
          <a:prstGeom prst="rightArrow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תרשים זרימה: מחבר 7">
            <a:extLst>
              <a:ext uri="{FF2B5EF4-FFF2-40B4-BE49-F238E27FC236}">
                <a16:creationId xmlns:a16="http://schemas.microsoft.com/office/drawing/2014/main" id="{5118DCD9-F707-97A9-2B87-14E83E3F8A15}"/>
              </a:ext>
            </a:extLst>
          </p:cNvPr>
          <p:cNvSpPr/>
          <p:nvPr/>
        </p:nvSpPr>
        <p:spPr>
          <a:xfrm>
            <a:off x="1180321" y="5099776"/>
            <a:ext cx="653143" cy="457200"/>
          </a:xfrm>
          <a:prstGeom prst="flowChartConnector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רשים זרימה: מחבר 8">
            <a:extLst>
              <a:ext uri="{FF2B5EF4-FFF2-40B4-BE49-F238E27FC236}">
                <a16:creationId xmlns:a16="http://schemas.microsoft.com/office/drawing/2014/main" id="{E2903F16-069E-DDFC-99A3-890AF0BD9563}"/>
              </a:ext>
            </a:extLst>
          </p:cNvPr>
          <p:cNvSpPr/>
          <p:nvPr/>
        </p:nvSpPr>
        <p:spPr>
          <a:xfrm>
            <a:off x="1379374" y="2026530"/>
            <a:ext cx="653143" cy="457200"/>
          </a:xfrm>
          <a:prstGeom prst="flowChartConnector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3614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6BD03-4007-1434-BACB-28C0207D9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555C0081-A95B-DDD3-8996-D95570FD0724}"/>
              </a:ext>
            </a:extLst>
          </p:cNvPr>
          <p:cNvSpPr txBox="1"/>
          <p:nvPr/>
        </p:nvSpPr>
        <p:spPr>
          <a:xfrm>
            <a:off x="1492730" y="375000"/>
            <a:ext cx="8901404" cy="21236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dirty="0"/>
              <a:t>Olympic Weightlifting : </a:t>
            </a:r>
          </a:p>
          <a:p>
            <a:pPr algn="ctr"/>
            <a:r>
              <a:rPr lang="en-US" sz="4400" dirty="0"/>
              <a:t>End-to-End Analytical Project</a:t>
            </a:r>
          </a:p>
          <a:p>
            <a:pPr algn="ctr"/>
            <a:endParaRPr lang="he-IL" sz="4400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CADFDE7D-3A94-8949-F639-CB9CD04C4B00}"/>
              </a:ext>
            </a:extLst>
          </p:cNvPr>
          <p:cNvSpPr txBox="1"/>
          <p:nvPr/>
        </p:nvSpPr>
        <p:spPr>
          <a:xfrm>
            <a:off x="625676" y="3429000"/>
            <a:ext cx="10940647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hlinkClick r:id="rId2"/>
              </a:rPr>
              <a:t>https://www.kaggle.com/datasets/yuxinc/summer-olympics-weightlifting-records-2000-to-2020</a:t>
            </a:r>
            <a:endParaRPr lang="he-IL" sz="2200" b="1" dirty="0"/>
          </a:p>
          <a:p>
            <a:endParaRPr lang="he-IL" b="1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5A1829C-67E1-4C86-57C0-DC569A77BFA7}"/>
              </a:ext>
            </a:extLst>
          </p:cNvPr>
          <p:cNvSpPr txBox="1"/>
          <p:nvPr/>
        </p:nvSpPr>
        <p:spPr>
          <a:xfrm>
            <a:off x="3592286" y="2758556"/>
            <a:ext cx="366693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/>
              <a:t>קישור לדאטה-סט המקורי:</a:t>
            </a:r>
          </a:p>
        </p:txBody>
      </p:sp>
    </p:spTree>
    <p:extLst>
      <p:ext uri="{BB962C8B-B14F-4D97-AF65-F5344CB8AC3E}">
        <p14:creationId xmlns:p14="http://schemas.microsoft.com/office/powerpoint/2010/main" val="951132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2E77E-26B4-2B77-563D-4D80A24AF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EF29F6A-F8EF-93D2-B8EE-DDEF0DDE9D08}"/>
              </a:ext>
            </a:extLst>
          </p:cNvPr>
          <p:cNvSpPr txBox="1"/>
          <p:nvPr/>
        </p:nvSpPr>
        <p:spPr>
          <a:xfrm>
            <a:off x="2827176" y="150741"/>
            <a:ext cx="7081520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600" dirty="0">
                <a:solidFill>
                  <a:schemeClr val="bg2"/>
                </a:solidFill>
                <a:highlight>
                  <a:srgbClr val="808080"/>
                </a:highlight>
              </a:rPr>
              <a:t>Automate the EDA – Part 1</a:t>
            </a:r>
            <a:endParaRPr lang="he-IL" sz="2600" dirty="0">
              <a:solidFill>
                <a:schemeClr val="bg2"/>
              </a:solidFill>
              <a:highlight>
                <a:srgbClr val="808080"/>
              </a:highlight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F7945613-E262-1A93-428C-B32162BB866B}"/>
              </a:ext>
            </a:extLst>
          </p:cNvPr>
          <p:cNvSpPr txBox="1"/>
          <p:nvPr/>
        </p:nvSpPr>
        <p:spPr>
          <a:xfrm>
            <a:off x="5038531" y="884595"/>
            <a:ext cx="2509934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r>
              <a:rPr lang="he-IL" dirty="0"/>
              <a:t>סיכום – </a:t>
            </a:r>
            <a:r>
              <a:rPr lang="en-US" dirty="0"/>
              <a:t>pandas profiling</a:t>
            </a:r>
            <a:endParaRPr lang="he-IL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2C94878B-246E-223D-6DAF-F6B2B764EB86}"/>
              </a:ext>
            </a:extLst>
          </p:cNvPr>
          <p:cNvSpPr txBox="1"/>
          <p:nvPr/>
        </p:nvSpPr>
        <p:spPr>
          <a:xfrm>
            <a:off x="1707502" y="1997839"/>
            <a:ext cx="9171992" cy="42473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כמובן שהשימוש שעשיתי היא נרחב ועברתי על כל הדו"ח שנוצר (הכלי הזה מייצר </a:t>
            </a:r>
            <a:r>
              <a:rPr lang="en-US" dirty="0"/>
              <a:t>EDA</a:t>
            </a:r>
            <a:r>
              <a:rPr lang="he-IL" dirty="0"/>
              <a:t> מאוד מפורט)</a:t>
            </a:r>
          </a:p>
          <a:p>
            <a:endParaRPr lang="he-IL" dirty="0"/>
          </a:p>
          <a:p>
            <a:endParaRPr lang="he-IL" dirty="0"/>
          </a:p>
          <a:p>
            <a:r>
              <a:rPr lang="he-IL" dirty="0"/>
              <a:t>הכוונה הייתה להדגים את השימוש בכלי. </a:t>
            </a:r>
            <a:r>
              <a:rPr lang="he-IL" b="1" dirty="0"/>
              <a:t>ובעיקר:</a:t>
            </a:r>
            <a:r>
              <a:rPr lang="he-IL" dirty="0"/>
              <a:t> להדגים כיצד ניקוי וטיוב נתונים </a:t>
            </a:r>
            <a:r>
              <a:rPr lang="he-IL" dirty="0" err="1"/>
              <a:t>איפשר</a:t>
            </a:r>
            <a:r>
              <a:rPr lang="he-IL" dirty="0"/>
              <a:t> "לזרוק" טבלה אל הכלי האוטומטי ולקבל דברים שלא היינו מקבלים ללא ניקוי וטיוב מדויקים, למשל את גרף ה-</a:t>
            </a:r>
            <a:r>
              <a:rPr lang="en-US" dirty="0" err="1"/>
              <a:t>hexbin</a:t>
            </a:r>
            <a:r>
              <a:rPr lang="en-US" dirty="0"/>
              <a:t> plot</a:t>
            </a:r>
            <a:r>
              <a:rPr lang="he-IL" dirty="0"/>
              <a:t>. </a:t>
            </a:r>
          </a:p>
          <a:p>
            <a:endParaRPr lang="he-IL" b="1" u="sng" dirty="0"/>
          </a:p>
          <a:p>
            <a:r>
              <a:rPr lang="he-IL" b="1" u="sng" dirty="0"/>
              <a:t>ובנוסף:</a:t>
            </a:r>
            <a:r>
              <a:rPr lang="he-IL" dirty="0"/>
              <a:t> להדגיש את העובדה שכלי ה-</a:t>
            </a:r>
            <a:r>
              <a:rPr lang="en-US" dirty="0"/>
              <a:t>Pandas Profiling</a:t>
            </a:r>
            <a:r>
              <a:rPr lang="he-IL" dirty="0"/>
              <a:t> מייצר דו"ח טכני עם פירוט טכני רחב והמון המון אינפורמציה.</a:t>
            </a:r>
            <a:endParaRPr lang="he-IL" b="1" u="sng" dirty="0"/>
          </a:p>
          <a:p>
            <a:endParaRPr lang="he-IL" dirty="0"/>
          </a:p>
          <a:p>
            <a:endParaRPr lang="he-IL" dirty="0"/>
          </a:p>
          <a:p>
            <a:r>
              <a:rPr lang="he-IL" dirty="0">
                <a:highlight>
                  <a:srgbClr val="FFFF00"/>
                </a:highlight>
              </a:rPr>
              <a:t>במובן זה – הניקוי והטיוב הקפדניים </a:t>
            </a:r>
            <a:r>
              <a:rPr lang="he-IL" b="1" dirty="0">
                <a:highlight>
                  <a:srgbClr val="FFFF00"/>
                </a:highlight>
              </a:rPr>
              <a:t>תרמו לאיכות ה-</a:t>
            </a:r>
            <a:r>
              <a:rPr lang="en-US" b="1" dirty="0">
                <a:highlight>
                  <a:srgbClr val="FFFF00"/>
                </a:highlight>
              </a:rPr>
              <a:t>EDA</a:t>
            </a:r>
            <a:r>
              <a:rPr lang="he-IL" b="1" dirty="0">
                <a:highlight>
                  <a:srgbClr val="FFFF00"/>
                </a:highlight>
              </a:rPr>
              <a:t> האוטומטי</a:t>
            </a:r>
            <a:r>
              <a:rPr lang="he-IL" dirty="0">
                <a:highlight>
                  <a:srgbClr val="FFFF00"/>
                </a:highlight>
              </a:rPr>
              <a:t> </a:t>
            </a:r>
            <a:r>
              <a:rPr lang="he-IL" b="1" dirty="0">
                <a:highlight>
                  <a:srgbClr val="FFFF00"/>
                </a:highlight>
              </a:rPr>
              <a:t>שבתורו תורם לאיכות והיקף התובנות הפוטנציאליות שאפשר לחלץ </a:t>
            </a:r>
            <a:r>
              <a:rPr lang="he-IL" b="1" dirty="0" err="1">
                <a:highlight>
                  <a:srgbClr val="FFFF00"/>
                </a:highlight>
              </a:rPr>
              <a:t>מהדאטה</a:t>
            </a:r>
            <a:r>
              <a:rPr lang="he-IL" b="1" dirty="0">
                <a:highlight>
                  <a:srgbClr val="FFFF00"/>
                </a:highlight>
              </a:rPr>
              <a:t> במבט ראשוני.</a:t>
            </a:r>
          </a:p>
          <a:p>
            <a:endParaRPr lang="he-IL" b="1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82362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44EF5AC1-A864-D0FC-4045-DEB30009DC58}"/>
              </a:ext>
            </a:extLst>
          </p:cNvPr>
          <p:cNvSpPr/>
          <p:nvPr/>
        </p:nvSpPr>
        <p:spPr>
          <a:xfrm>
            <a:off x="10030408" y="0"/>
            <a:ext cx="2161592" cy="13529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8397B4B3-21BD-9441-A0AC-9097C1ED35CC}"/>
              </a:ext>
            </a:extLst>
          </p:cNvPr>
          <p:cNvSpPr/>
          <p:nvPr/>
        </p:nvSpPr>
        <p:spPr>
          <a:xfrm>
            <a:off x="0" y="-1"/>
            <a:ext cx="2161592" cy="13529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105BFB5D-7EF5-CE9E-BD79-5E233743D679}"/>
              </a:ext>
            </a:extLst>
          </p:cNvPr>
          <p:cNvSpPr/>
          <p:nvPr/>
        </p:nvSpPr>
        <p:spPr>
          <a:xfrm>
            <a:off x="0" y="5505061"/>
            <a:ext cx="2161592" cy="13529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61FE7330-3BB1-CA8F-0FFC-6CC9753A3902}"/>
              </a:ext>
            </a:extLst>
          </p:cNvPr>
          <p:cNvSpPr/>
          <p:nvPr/>
        </p:nvSpPr>
        <p:spPr>
          <a:xfrm>
            <a:off x="10030408" y="5505060"/>
            <a:ext cx="2161592" cy="13529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639534DC-7E3F-3C0A-82EF-E710CBDCA380}"/>
              </a:ext>
            </a:extLst>
          </p:cNvPr>
          <p:cNvSpPr txBox="1"/>
          <p:nvPr/>
        </p:nvSpPr>
        <p:spPr>
          <a:xfrm>
            <a:off x="1300065" y="1859338"/>
            <a:ext cx="959186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highlight>
                  <a:srgbClr val="000000"/>
                </a:highlight>
              </a:rPr>
              <a:t>Automate the EDA – Part 2:</a:t>
            </a:r>
          </a:p>
          <a:p>
            <a:pPr algn="ctr"/>
            <a:r>
              <a:rPr lang="en-US" sz="6600" dirty="0">
                <a:solidFill>
                  <a:srgbClr val="FF0000"/>
                </a:solidFill>
                <a:highlight>
                  <a:srgbClr val="000000"/>
                </a:highlight>
              </a:rPr>
              <a:t> Going Deeper </a:t>
            </a:r>
          </a:p>
          <a:p>
            <a:pPr algn="ctr"/>
            <a:r>
              <a:rPr lang="en-US" sz="6600" dirty="0">
                <a:solidFill>
                  <a:srgbClr val="FF0000"/>
                </a:solidFill>
                <a:highlight>
                  <a:srgbClr val="000000"/>
                </a:highlight>
              </a:rPr>
              <a:t>with </a:t>
            </a:r>
            <a:r>
              <a:rPr lang="en-US" sz="6600" dirty="0" err="1">
                <a:solidFill>
                  <a:srgbClr val="FF0000"/>
                </a:solidFill>
                <a:highlight>
                  <a:srgbClr val="000000"/>
                </a:highlight>
              </a:rPr>
              <a:t>SweetViz</a:t>
            </a:r>
            <a:endParaRPr lang="he-IL" sz="6600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13490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BEC09-3771-DCAB-3C6F-F98B2BFA1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7272DD74-CD08-0C07-CD72-A29515CEC270}"/>
              </a:ext>
            </a:extLst>
          </p:cNvPr>
          <p:cNvSpPr txBox="1"/>
          <p:nvPr/>
        </p:nvSpPr>
        <p:spPr>
          <a:xfrm>
            <a:off x="1892767" y="141410"/>
            <a:ext cx="8574418" cy="8925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600" dirty="0">
                <a:solidFill>
                  <a:srgbClr val="FF0000"/>
                </a:solidFill>
                <a:highlight>
                  <a:srgbClr val="000000"/>
                </a:highlight>
              </a:rPr>
              <a:t>Automate the EDA – Part 2:</a:t>
            </a:r>
          </a:p>
          <a:p>
            <a:pPr algn="ctr"/>
            <a:r>
              <a:rPr lang="en-US" sz="2600" dirty="0">
                <a:solidFill>
                  <a:srgbClr val="FF0000"/>
                </a:solidFill>
                <a:highlight>
                  <a:srgbClr val="000000"/>
                </a:highlight>
              </a:rPr>
              <a:t> Going Deeper with </a:t>
            </a:r>
            <a:r>
              <a:rPr lang="en-US" sz="2600" dirty="0" err="1">
                <a:solidFill>
                  <a:srgbClr val="FF0000"/>
                </a:solidFill>
                <a:highlight>
                  <a:srgbClr val="000000"/>
                </a:highlight>
              </a:rPr>
              <a:t>SweetViz</a:t>
            </a:r>
            <a:endParaRPr lang="he-IL" sz="2600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F0C4779-3DE6-5566-097D-FAF59DC79BE1}"/>
              </a:ext>
            </a:extLst>
          </p:cNvPr>
          <p:cNvSpPr txBox="1"/>
          <p:nvPr/>
        </p:nvSpPr>
        <p:spPr>
          <a:xfrm>
            <a:off x="979714" y="1605953"/>
            <a:ext cx="10776858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לכלי הזה יש יתרון על </a:t>
            </a:r>
            <a:r>
              <a:rPr lang="en-US" dirty="0"/>
              <a:t>pandas Profiling</a:t>
            </a:r>
            <a:r>
              <a:rPr lang="he-IL" dirty="0"/>
              <a:t>: בנוסף ליצירת דו"ח </a:t>
            </a:r>
            <a:r>
              <a:rPr lang="en-US" dirty="0"/>
              <a:t>EDA</a:t>
            </a:r>
            <a:r>
              <a:rPr lang="he-IL" dirty="0"/>
              <a:t>, קיימת האפשרות להשוות קבוצות מקטגוריות שונות. למשל, לייצר דו"ח </a:t>
            </a:r>
            <a:r>
              <a:rPr lang="en-US" dirty="0"/>
              <a:t>EDA</a:t>
            </a:r>
            <a:r>
              <a:rPr lang="he-IL" dirty="0"/>
              <a:t> שמשווה בין </a:t>
            </a:r>
            <a:r>
              <a:rPr lang="he-IL" b="1" dirty="0"/>
              <a:t>גברים לנשים, </a:t>
            </a:r>
            <a:r>
              <a:rPr lang="he-IL" dirty="0"/>
              <a:t>או בין מדינה </a:t>
            </a:r>
            <a:r>
              <a:rPr lang="en-US" dirty="0"/>
              <a:t>X</a:t>
            </a:r>
            <a:r>
              <a:rPr lang="he-IL" dirty="0"/>
              <a:t> למדינה </a:t>
            </a:r>
            <a:r>
              <a:rPr lang="en-US" dirty="0"/>
              <a:t>Y</a:t>
            </a:r>
            <a:r>
              <a:rPr lang="he-IL" dirty="0"/>
              <a:t>.</a:t>
            </a:r>
          </a:p>
          <a:p>
            <a:endParaRPr lang="he-IL" dirty="0"/>
          </a:p>
          <a:p>
            <a:r>
              <a:rPr lang="he-IL" dirty="0"/>
              <a:t>השימושיות הספציפית הזאת היא מעניינת בשני כיוונים:</a:t>
            </a:r>
          </a:p>
          <a:p>
            <a:endParaRPr lang="he-IL" dirty="0"/>
          </a:p>
          <a:p>
            <a:pPr marL="342900" indent="-342900">
              <a:buAutoNum type="arabicPeriod"/>
            </a:pPr>
            <a:r>
              <a:rPr lang="en-US" dirty="0" err="1"/>
              <a:t>sweetViz</a:t>
            </a:r>
            <a:r>
              <a:rPr lang="he-IL" dirty="0"/>
              <a:t> </a:t>
            </a:r>
            <a:r>
              <a:rPr lang="he-IL" i="1" dirty="0"/>
              <a:t>כנקודת מוצא</a:t>
            </a:r>
            <a:r>
              <a:rPr lang="he-IL" dirty="0"/>
              <a:t>: להתחיל את החקירה ישר מתוך השוואה כלשהי (גברים מול נשים) ולתת לדברים לעלות </a:t>
            </a:r>
            <a:r>
              <a:rPr lang="he-IL" dirty="0" err="1"/>
              <a:t>מהדאטה</a:t>
            </a:r>
            <a:r>
              <a:rPr lang="he-IL" dirty="0"/>
              <a:t>. סוג של  "</a:t>
            </a:r>
            <a:r>
              <a:rPr lang="en-US" dirty="0"/>
              <a:t>EDA</a:t>
            </a:r>
            <a:r>
              <a:rPr lang="he-IL" dirty="0"/>
              <a:t> עם סקרנות סלקטיבית"</a:t>
            </a:r>
          </a:p>
          <a:p>
            <a:endParaRPr lang="he-IL" i="1" dirty="0"/>
          </a:p>
          <a:p>
            <a:r>
              <a:rPr lang="he-IL" i="1" dirty="0"/>
              <a:t>2. </a:t>
            </a:r>
            <a:r>
              <a:rPr lang="en-US" i="1" dirty="0" err="1"/>
              <a:t>SweetViz</a:t>
            </a:r>
            <a:r>
              <a:rPr lang="he-IL" i="1" dirty="0"/>
              <a:t> כהמשך גילוי נקודתי: ליצור דו"ח לאור</a:t>
            </a:r>
            <a:r>
              <a:rPr lang="he-IL" dirty="0"/>
              <a:t> גילוי של תובנה נקודתית </a:t>
            </a:r>
            <a:r>
              <a:rPr lang="he-IL" dirty="0" err="1"/>
              <a:t>מהדאטה</a:t>
            </a:r>
            <a:r>
              <a:rPr lang="he-IL" dirty="0"/>
              <a:t> (</a:t>
            </a:r>
            <a:r>
              <a:rPr lang="he-IL" i="1" dirty="0"/>
              <a:t>"בוא נשווה בין הספורטאי הסיני  שהשתתף בהכי הרבה תחרויות לבין מקבילו האמריקאי")</a:t>
            </a:r>
            <a:endParaRPr lang="he-IL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31CBAEBA-7960-0626-D43F-EC1402EC47AD}"/>
              </a:ext>
            </a:extLst>
          </p:cNvPr>
          <p:cNvSpPr txBox="1"/>
          <p:nvPr/>
        </p:nvSpPr>
        <p:spPr>
          <a:xfrm>
            <a:off x="1315618" y="5223873"/>
            <a:ext cx="1066178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אני אדגים שימושיות שלו תחת פיצול לזוכי מדליה (פודיום) לעומת אלה שלא זכו במדליה: </a:t>
            </a:r>
            <a:r>
              <a:rPr lang="en-US" b="1" i="1" dirty="0"/>
              <a:t>Podium vs. Non-Podium</a:t>
            </a:r>
            <a:r>
              <a:rPr lang="he-IL" dirty="0"/>
              <a:t>.</a:t>
            </a:r>
          </a:p>
          <a:p>
            <a:endParaRPr lang="he-IL" dirty="0"/>
          </a:p>
          <a:p>
            <a:r>
              <a:rPr lang="he-IL" u="sng" dirty="0"/>
              <a:t>המוטיבציה</a:t>
            </a:r>
            <a:r>
              <a:rPr lang="he-IL" dirty="0"/>
              <a:t>: פשוט כדי להדגים את זה על עמודה מחושבת שיצרתי בתחילת התהליך של ניקוי וטיוב הנתונים. </a:t>
            </a:r>
            <a:r>
              <a:rPr lang="he-IL" dirty="0">
                <a:highlight>
                  <a:srgbClr val="FFFF00"/>
                </a:highlight>
              </a:rPr>
              <a:t>שוב חוזר המוטיב לפיו, </a:t>
            </a:r>
            <a:r>
              <a:rPr lang="he-IL" b="1" i="1" dirty="0">
                <a:highlight>
                  <a:srgbClr val="FFFF00"/>
                </a:highlight>
              </a:rPr>
              <a:t>ניקוי וטיוב מוצלחים – עוזרים להפיק לימונדה</a:t>
            </a:r>
            <a:r>
              <a:rPr lang="he-IL" b="1" i="1" strike="sngStrike" dirty="0">
                <a:highlight>
                  <a:srgbClr val="FFFF00"/>
                </a:highlight>
              </a:rPr>
              <a:t> מהלימונים</a:t>
            </a:r>
            <a:r>
              <a:rPr lang="he-IL" b="1" i="1" dirty="0">
                <a:highlight>
                  <a:srgbClr val="FFFF00"/>
                </a:highlight>
              </a:rPr>
              <a:t> מהנתונים</a:t>
            </a:r>
            <a:endParaRPr lang="he-I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02357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D9E01-DBC1-6066-7E0B-BB77C5E46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AA1386C-02B2-0ACE-4966-322B919DC67F}"/>
              </a:ext>
            </a:extLst>
          </p:cNvPr>
          <p:cNvSpPr txBox="1"/>
          <p:nvPr/>
        </p:nvSpPr>
        <p:spPr>
          <a:xfrm>
            <a:off x="1491550" y="104087"/>
            <a:ext cx="9574555" cy="8925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600" dirty="0">
                <a:solidFill>
                  <a:srgbClr val="FF0000"/>
                </a:solidFill>
                <a:highlight>
                  <a:srgbClr val="000000"/>
                </a:highlight>
              </a:rPr>
              <a:t>Automate the EDA – Part 2:</a:t>
            </a:r>
          </a:p>
          <a:p>
            <a:pPr algn="ctr"/>
            <a:r>
              <a:rPr lang="en-US" sz="2600" dirty="0">
                <a:solidFill>
                  <a:srgbClr val="FF0000"/>
                </a:solidFill>
                <a:highlight>
                  <a:srgbClr val="000000"/>
                </a:highlight>
              </a:rPr>
              <a:t> Going Deeper with </a:t>
            </a:r>
            <a:r>
              <a:rPr lang="en-US" sz="2600" dirty="0" err="1">
                <a:solidFill>
                  <a:srgbClr val="FF0000"/>
                </a:solidFill>
                <a:highlight>
                  <a:srgbClr val="000000"/>
                </a:highlight>
              </a:rPr>
              <a:t>SweetViz</a:t>
            </a:r>
            <a:endParaRPr lang="he-IL" sz="2600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7B1A18C1-08D6-94CF-2130-48B1EE476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17" y="1173920"/>
            <a:ext cx="11097199" cy="532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47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25DE8-05B4-1CC3-29F6-B77A59F86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A3E2867F-8287-0509-20ED-FCE87EC0ED49}"/>
              </a:ext>
            </a:extLst>
          </p:cNvPr>
          <p:cNvSpPr txBox="1"/>
          <p:nvPr/>
        </p:nvSpPr>
        <p:spPr>
          <a:xfrm>
            <a:off x="1491550" y="104087"/>
            <a:ext cx="9574555" cy="8925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600" dirty="0">
                <a:solidFill>
                  <a:srgbClr val="FF0000"/>
                </a:solidFill>
                <a:highlight>
                  <a:srgbClr val="000000"/>
                </a:highlight>
              </a:rPr>
              <a:t>Automate the EDA – Part 2:</a:t>
            </a:r>
          </a:p>
          <a:p>
            <a:pPr algn="ctr"/>
            <a:r>
              <a:rPr lang="en-US" sz="2600" dirty="0">
                <a:solidFill>
                  <a:srgbClr val="FF0000"/>
                </a:solidFill>
                <a:highlight>
                  <a:srgbClr val="000000"/>
                </a:highlight>
              </a:rPr>
              <a:t> Going Deeper with </a:t>
            </a:r>
            <a:r>
              <a:rPr lang="en-US" sz="2600" dirty="0" err="1">
                <a:solidFill>
                  <a:srgbClr val="FF0000"/>
                </a:solidFill>
                <a:highlight>
                  <a:srgbClr val="000000"/>
                </a:highlight>
              </a:rPr>
              <a:t>SweetViz</a:t>
            </a:r>
            <a:endParaRPr lang="he-IL" sz="2600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FB54114-0F0C-E72C-A384-4C30CF944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93" y="1664327"/>
            <a:ext cx="11059723" cy="5089586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2882B7E4-A31E-F5DC-B078-3A57E91905FF}"/>
              </a:ext>
            </a:extLst>
          </p:cNvPr>
          <p:cNvSpPr txBox="1"/>
          <p:nvPr/>
        </p:nvSpPr>
        <p:spPr>
          <a:xfrm>
            <a:off x="1491551" y="996639"/>
            <a:ext cx="98171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400" dirty="0"/>
              <a:t>יכול להיות מעניין (ובאופן כללי, לא רק עבור הדוגמה הנוכחית)</a:t>
            </a:r>
            <a:r>
              <a:rPr lang="en-US" sz="1400" dirty="0"/>
              <a:t> </a:t>
            </a:r>
            <a:r>
              <a:rPr lang="he-IL" sz="1400" dirty="0"/>
              <a:t>לבחון מדליסטים של זהב לעומת מדליסטים אחרים (כסף וארד). כלומר להסתכל על 2 תת-קבוצות ספציפיות </a:t>
            </a:r>
            <a:r>
              <a:rPr lang="he-IL" sz="1400" dirty="0" err="1"/>
              <a:t>מהדאטה</a:t>
            </a:r>
            <a:r>
              <a:rPr lang="he-IL" sz="1400" dirty="0"/>
              <a:t> סט). בהמשך נראה כיצד ב-</a:t>
            </a:r>
            <a:r>
              <a:rPr lang="en-US" sz="1400" dirty="0"/>
              <a:t>EDA</a:t>
            </a:r>
            <a:r>
              <a:rPr lang="he-IL" sz="1400" dirty="0"/>
              <a:t> ידני אני מעמיק את העניין הזה בעזרת ניתוחי עומק. </a:t>
            </a:r>
          </a:p>
        </p:txBody>
      </p:sp>
    </p:spTree>
    <p:extLst>
      <p:ext uri="{BB962C8B-B14F-4D97-AF65-F5344CB8AC3E}">
        <p14:creationId xmlns:p14="http://schemas.microsoft.com/office/powerpoint/2010/main" val="1386971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7CE3D-BA02-C6FB-EA97-0E186DADE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E3971833-06F0-B830-A83B-49A26C461E8F}"/>
              </a:ext>
            </a:extLst>
          </p:cNvPr>
          <p:cNvSpPr txBox="1"/>
          <p:nvPr/>
        </p:nvSpPr>
        <p:spPr>
          <a:xfrm>
            <a:off x="1986073" y="186327"/>
            <a:ext cx="8574418" cy="8925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600" dirty="0">
                <a:solidFill>
                  <a:srgbClr val="FF0000"/>
                </a:solidFill>
                <a:highlight>
                  <a:srgbClr val="000000"/>
                </a:highlight>
              </a:rPr>
              <a:t>Automate the EDA – Part 2:</a:t>
            </a:r>
          </a:p>
          <a:p>
            <a:pPr algn="ctr"/>
            <a:r>
              <a:rPr lang="en-US" sz="2600" dirty="0">
                <a:solidFill>
                  <a:srgbClr val="FF0000"/>
                </a:solidFill>
                <a:highlight>
                  <a:srgbClr val="000000"/>
                </a:highlight>
              </a:rPr>
              <a:t> Going Deeper with </a:t>
            </a:r>
            <a:r>
              <a:rPr lang="en-US" sz="2600" dirty="0" err="1">
                <a:solidFill>
                  <a:srgbClr val="FF0000"/>
                </a:solidFill>
                <a:highlight>
                  <a:srgbClr val="000000"/>
                </a:highlight>
              </a:rPr>
              <a:t>SweetViz</a:t>
            </a:r>
            <a:endParaRPr lang="he-IL" sz="2600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D70998E1-2CBF-713A-255A-EF2F1E123EB8}"/>
              </a:ext>
            </a:extLst>
          </p:cNvPr>
          <p:cNvSpPr txBox="1"/>
          <p:nvPr/>
        </p:nvSpPr>
        <p:spPr>
          <a:xfrm>
            <a:off x="1007707" y="2172297"/>
            <a:ext cx="10767526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בגדול, </a:t>
            </a:r>
            <a:r>
              <a:rPr lang="en-US" dirty="0" err="1"/>
              <a:t>SweetViz</a:t>
            </a:r>
            <a:r>
              <a:rPr lang="he-IL" dirty="0"/>
              <a:t> נותן דו"ח </a:t>
            </a:r>
            <a:r>
              <a:rPr lang="en-US" dirty="0"/>
              <a:t>EDA</a:t>
            </a:r>
            <a:r>
              <a:rPr lang="he-IL" dirty="0"/>
              <a:t> יותר מצומצם שמסתכם בהתפלגות לכל עמודה שבטבלה, ביחד עם אינפורמציה עלייה. </a:t>
            </a:r>
          </a:p>
          <a:p>
            <a:endParaRPr lang="he-IL" dirty="0"/>
          </a:p>
          <a:p>
            <a:r>
              <a:rPr lang="he-IL" dirty="0"/>
              <a:t>ובכל זאת, ולמרות שהוא מפיק דו"ח </a:t>
            </a:r>
            <a:r>
              <a:rPr lang="en-US" dirty="0"/>
              <a:t>EDA</a:t>
            </a:r>
            <a:r>
              <a:rPr lang="he-IL" dirty="0"/>
              <a:t> פחות מתקדם משל </a:t>
            </a:r>
            <a:r>
              <a:rPr lang="en-US" dirty="0"/>
              <a:t>Pandas Profiling</a:t>
            </a:r>
            <a:r>
              <a:rPr lang="he-IL" dirty="0"/>
              <a:t>, נוכל לחלץ ממנו תובנות מעניינות אם נשאל שאלות מעניינות. לדוגמא, אם נבקש השוואה של </a:t>
            </a:r>
            <a:r>
              <a:rPr lang="en-US" dirty="0"/>
              <a:t>Podium Vs. Non-Podium</a:t>
            </a:r>
            <a:r>
              <a:rPr lang="he-IL" dirty="0"/>
              <a:t>, נעבור על הדו"ח ונתעכב על דברים מעניינים.</a:t>
            </a:r>
          </a:p>
          <a:p>
            <a:endParaRPr lang="he-IL" dirty="0"/>
          </a:p>
          <a:p>
            <a:r>
              <a:rPr lang="he-IL" dirty="0"/>
              <a:t>אני אדגים בשקופיות הבאות כמה דברים שאפשר לשלוף (שאלות או תובנות הלאה) בזכות ה-</a:t>
            </a:r>
            <a:r>
              <a:rPr lang="en-US" dirty="0"/>
              <a:t>EDA</a:t>
            </a:r>
            <a:r>
              <a:rPr lang="he-IL" dirty="0"/>
              <a:t> הספציפי הזה של </a:t>
            </a:r>
            <a:r>
              <a:rPr lang="en-US" dirty="0"/>
              <a:t>Podium Vs. Non-Podium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278645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966D3-6E80-D87A-C49B-652B4C964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3C3C51A5-A2A6-4DAA-A39C-8B7457D44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2" y="541174"/>
            <a:ext cx="9404464" cy="6320321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7BF8FEA5-A3CB-1E7E-6EC6-1CEC49355A1A}"/>
              </a:ext>
            </a:extLst>
          </p:cNvPr>
          <p:cNvSpPr txBox="1"/>
          <p:nvPr/>
        </p:nvSpPr>
        <p:spPr>
          <a:xfrm>
            <a:off x="1958081" y="40508"/>
            <a:ext cx="8574418" cy="3539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700" b="1" dirty="0">
                <a:solidFill>
                  <a:srgbClr val="FF0000"/>
                </a:solidFill>
                <a:highlight>
                  <a:srgbClr val="000000"/>
                </a:highlight>
              </a:rPr>
              <a:t>Automate the EDA – Part 2: Going Deeper with </a:t>
            </a:r>
            <a:r>
              <a:rPr lang="en-US" sz="1700" b="1" dirty="0" err="1">
                <a:solidFill>
                  <a:srgbClr val="FF0000"/>
                </a:solidFill>
                <a:highlight>
                  <a:srgbClr val="000000"/>
                </a:highlight>
              </a:rPr>
              <a:t>SweetViz</a:t>
            </a:r>
            <a:endParaRPr lang="he-IL" sz="1700" b="1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85ABA29B-A3FF-BA94-57B2-B0B9A28616DD}"/>
              </a:ext>
            </a:extLst>
          </p:cNvPr>
          <p:cNvSpPr txBox="1"/>
          <p:nvPr/>
        </p:nvSpPr>
        <p:spPr>
          <a:xfrm>
            <a:off x="10273003" y="541174"/>
            <a:ext cx="1567543" cy="38933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1">
            <a:spAutoFit/>
          </a:bodyPr>
          <a:lstStyle/>
          <a:p>
            <a:pPr marL="342900" indent="-342900">
              <a:buAutoNum type="arabicPeriod"/>
            </a:pPr>
            <a:r>
              <a:rPr lang="he-IL" sz="1300" b="1" dirty="0"/>
              <a:t>סין קוטפת מלא מדליות. בערך 16 אחוז מכלל </a:t>
            </a:r>
            <a:r>
              <a:rPr lang="he-IL" sz="1300" b="1" dirty="0" err="1"/>
              <a:t>הפודיומים</a:t>
            </a:r>
            <a:r>
              <a:rPr lang="he-IL" sz="1300" b="1" dirty="0"/>
              <a:t> בדאטה – הם של סין!</a:t>
            </a:r>
          </a:p>
          <a:p>
            <a:pPr marL="342900" indent="-342900">
              <a:buAutoNum type="arabicPeriod"/>
            </a:pPr>
            <a:endParaRPr lang="he-IL" sz="1300" dirty="0"/>
          </a:p>
          <a:p>
            <a:pPr marL="342900" indent="-342900">
              <a:buAutoNum type="arabicPeriod"/>
            </a:pPr>
            <a:r>
              <a:rPr lang="he-IL" sz="1300" dirty="0"/>
              <a:t>המשתנה "מדינה" תורם המון אינפורמציה על המשתנה "פודיום".</a:t>
            </a:r>
          </a:p>
          <a:p>
            <a:pPr marL="342900" indent="-342900">
              <a:buAutoNum type="arabicPeriod"/>
            </a:pPr>
            <a:endParaRPr lang="he-IL" sz="1300" dirty="0"/>
          </a:p>
          <a:p>
            <a:pPr marL="342900" indent="-342900">
              <a:buAutoNum type="arabicPeriod"/>
            </a:pPr>
            <a:r>
              <a:rPr lang="he-IL" sz="1300" dirty="0"/>
              <a:t>אבל לא להיפך. (יחס א-סימטרי</a:t>
            </a:r>
            <a:r>
              <a:rPr lang="en-US" sz="1300" dirty="0"/>
              <a:t>;</a:t>
            </a:r>
            <a:r>
              <a:rPr lang="he-IL" sz="1300" dirty="0"/>
              <a:t> עמודות קטגוריאליות ולא נומריות)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28205212-1999-745A-436B-D1C807175737}"/>
              </a:ext>
            </a:extLst>
          </p:cNvPr>
          <p:cNvSpPr txBox="1"/>
          <p:nvPr/>
        </p:nvSpPr>
        <p:spPr>
          <a:xfrm>
            <a:off x="9423918" y="4959215"/>
            <a:ext cx="2636660" cy="178510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000" dirty="0"/>
              <a:t>ד"א, רואים כאן שהעמודה "מדינה נמצאת ב"קורלציה" (לא באמת מונח מדויק פה) של 0.94 עם "קוד מדינה", אבל בכיוון ההפוך זה 1.00.</a:t>
            </a:r>
          </a:p>
          <a:p>
            <a:endParaRPr lang="he-IL" sz="1000" dirty="0"/>
          </a:p>
          <a:p>
            <a:r>
              <a:rPr lang="he-IL" sz="1000" dirty="0"/>
              <a:t>הסיבה היא שעבור משתנים קטגורים, היחס לא סימטרי. </a:t>
            </a:r>
          </a:p>
          <a:p>
            <a:r>
              <a:rPr lang="he-IL" sz="1000" dirty="0"/>
              <a:t>בפרט ובהקשר זה, יש ערכים ב-</a:t>
            </a:r>
            <a:r>
              <a:rPr lang="en-US" sz="1000" dirty="0" err="1"/>
              <a:t>Country_Code</a:t>
            </a:r>
            <a:r>
              <a:rPr lang="he-IL" sz="1000" dirty="0"/>
              <a:t> שהם למעשה שם מדינה ולא הקוד שלה (בגלל שיטת המילוי עם </a:t>
            </a:r>
            <a:r>
              <a:rPr lang="en-US" sz="1000" dirty="0"/>
              <a:t>Wikipedia API</a:t>
            </a:r>
            <a:r>
              <a:rPr lang="he-IL" sz="1000" dirty="0"/>
              <a:t>). אבל זה לא משנה כי ממילא </a:t>
            </a:r>
            <a:r>
              <a:rPr lang="en-US" sz="1000" dirty="0" err="1"/>
              <a:t>Country_code</a:t>
            </a:r>
            <a:r>
              <a:rPr lang="en-US" sz="1000" dirty="0"/>
              <a:t> </a:t>
            </a:r>
            <a:r>
              <a:rPr lang="he-IL" sz="1000" dirty="0"/>
              <a:t> נבנתה כעמודת עזר שמתווכת לקראת בנייה של </a:t>
            </a:r>
            <a:r>
              <a:rPr lang="en-US" sz="1000" dirty="0" err="1"/>
              <a:t>country_name</a:t>
            </a:r>
            <a:endParaRPr lang="he-IL" sz="1000" dirty="0"/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EC0C803A-C324-0E45-D198-C9813D65695E}"/>
              </a:ext>
            </a:extLst>
          </p:cNvPr>
          <p:cNvCxnSpPr>
            <a:cxnSpLocks/>
          </p:cNvCxnSpPr>
          <p:nvPr/>
        </p:nvCxnSpPr>
        <p:spPr>
          <a:xfrm flipH="1">
            <a:off x="3004457" y="1194318"/>
            <a:ext cx="7380514" cy="541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768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F357EC76-0E54-905C-7D67-646EBD99088F}"/>
              </a:ext>
            </a:extLst>
          </p:cNvPr>
          <p:cNvSpPr txBox="1"/>
          <p:nvPr/>
        </p:nvSpPr>
        <p:spPr>
          <a:xfrm>
            <a:off x="6667969" y="191276"/>
            <a:ext cx="5390919" cy="12311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dirty="0">
                <a:highlight>
                  <a:srgbClr val="FFFF00"/>
                </a:highlight>
              </a:rPr>
              <a:t>מה קורה בסין?! </a:t>
            </a:r>
          </a:p>
          <a:p>
            <a:pPr algn="ctr"/>
            <a:r>
              <a:rPr lang="en-US" sz="2000" b="1" dirty="0"/>
              <a:t>Drill-Down With Tableau</a:t>
            </a:r>
            <a:endParaRPr lang="he-IL" sz="2000" b="1" dirty="0"/>
          </a:p>
          <a:p>
            <a:pPr algn="ctr"/>
            <a:endParaRPr lang="he-IL" sz="2700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7E8BE481-AF4E-8F94-5C70-AF4098EED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6" y="97969"/>
            <a:ext cx="7511142" cy="504790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95FF09A-FC0B-F8CD-C8E9-AB16EB5F3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574" y="1716833"/>
            <a:ext cx="7934314" cy="5043197"/>
          </a:xfrm>
          <a:prstGeom prst="rect">
            <a:avLst/>
          </a:prstGeom>
        </p:spPr>
      </p:pic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A43F685C-4E0C-97E7-75B3-532E0DDE1C3E}"/>
              </a:ext>
            </a:extLst>
          </p:cNvPr>
          <p:cNvCxnSpPr>
            <a:cxnSpLocks/>
          </p:cNvCxnSpPr>
          <p:nvPr/>
        </p:nvCxnSpPr>
        <p:spPr>
          <a:xfrm>
            <a:off x="2174033" y="1129004"/>
            <a:ext cx="2519265" cy="139026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425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0DE944A5-3102-7C06-4E15-E85DBF5F9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8" y="223934"/>
            <a:ext cx="10594686" cy="6520191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065ADD92-4519-CD3A-91A8-156D31D3F7EB}"/>
              </a:ext>
            </a:extLst>
          </p:cNvPr>
          <p:cNvSpPr txBox="1"/>
          <p:nvPr/>
        </p:nvSpPr>
        <p:spPr>
          <a:xfrm>
            <a:off x="8518849" y="2463284"/>
            <a:ext cx="3349689" cy="39703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r>
              <a:rPr lang="he-IL" sz="1200" dirty="0"/>
              <a:t>תובנות מגרף העמודות המוערמות הלא-מנורמלות הזה:</a:t>
            </a:r>
          </a:p>
          <a:p>
            <a:endParaRPr lang="he-IL" sz="1200" dirty="0"/>
          </a:p>
          <a:p>
            <a:pPr marL="342900" indent="-342900">
              <a:buAutoNum type="arabicPeriod"/>
            </a:pPr>
            <a:r>
              <a:rPr lang="he-IL" sz="1200" dirty="0"/>
              <a:t>הסינים מושקעים חזק ב-</a:t>
            </a:r>
            <a:r>
              <a:rPr lang="en-US" sz="1200" dirty="0"/>
              <a:t> WL</a:t>
            </a:r>
            <a:r>
              <a:rPr lang="he-IL" sz="1200" dirty="0"/>
              <a:t> </a:t>
            </a:r>
            <a:r>
              <a:rPr lang="he-IL" sz="1200" b="1" i="1" dirty="0"/>
              <a:t>ביחס למדינות אחרות </a:t>
            </a:r>
            <a:r>
              <a:rPr lang="he-IL" sz="1200" dirty="0"/>
              <a:t>אבל מתוגמלים בהתאם עם שיעורי הצלחה פנטסטיים (71 אחוז מהנציגים חוזרים עם מדליה!)</a:t>
            </a:r>
          </a:p>
          <a:p>
            <a:pPr marL="342900" indent="-342900">
              <a:buAutoNum type="arabicPeriod"/>
            </a:pPr>
            <a:endParaRPr lang="he-IL" sz="1200" dirty="0"/>
          </a:p>
          <a:p>
            <a:pPr marL="342900" indent="-342900">
              <a:buAutoNum type="arabicPeriod"/>
            </a:pPr>
            <a:r>
              <a:rPr lang="he-IL" sz="1200" dirty="0" err="1"/>
              <a:t>האוקריאנים</a:t>
            </a:r>
            <a:r>
              <a:rPr lang="he-IL" sz="1200" dirty="0"/>
              <a:t> לעומת זאת, שולחים נציגים בכמות גדולה (הכי גדולה אחרי סין) – אבל עם אחוזי הצלחה נמוכים מאוד</a:t>
            </a:r>
            <a:r>
              <a:rPr lang="en-US" sz="1200" dirty="0"/>
              <a:t>;</a:t>
            </a:r>
            <a:r>
              <a:rPr lang="he-IL" sz="1200" dirty="0"/>
              <a:t> יש מדינות עם אותה כמות נציגים שמצליחות לקטוף יותר מדליות</a:t>
            </a:r>
          </a:p>
          <a:p>
            <a:pPr marL="342900" indent="-342900">
              <a:buAutoNum type="arabicPeriod"/>
            </a:pPr>
            <a:endParaRPr lang="he-IL" sz="1200" dirty="0"/>
          </a:p>
          <a:p>
            <a:pPr marL="342900" indent="-342900">
              <a:buAutoNum type="arabicPeriod"/>
            </a:pPr>
            <a:r>
              <a:rPr lang="he-IL" sz="1200" dirty="0"/>
              <a:t>האמת היא שאם נדע כמה אתלטים יש לאוקראינה (למשל) בכל סוגי הספורט, נוכל לכמת את "חשיבות ענף ה-</a:t>
            </a:r>
            <a:r>
              <a:rPr lang="en-US" sz="1200" dirty="0"/>
              <a:t>WL</a:t>
            </a:r>
            <a:r>
              <a:rPr lang="he-IL" sz="1200" dirty="0"/>
              <a:t> לאוקראינה" (למשל): אם נראה שבעצם כמות הספורטאים שהיא שלחה ל-</a:t>
            </a:r>
            <a:r>
              <a:rPr lang="en-US" sz="1200" dirty="0"/>
              <a:t>WL</a:t>
            </a:r>
            <a:r>
              <a:rPr lang="he-IL" sz="1200" dirty="0"/>
              <a:t> היא רק חלק קטנטן מסך הנציגים שלה לכל האולימפיאדה – אז כנראה שחוסר ההישגיות כאן הוא לא כזה "בעייתי" מבחינתם כי הענף הזה לא מעניין אותם במיוחד. </a:t>
            </a:r>
          </a:p>
        </p:txBody>
      </p:sp>
    </p:spTree>
    <p:extLst>
      <p:ext uri="{BB962C8B-B14F-4D97-AF65-F5344CB8AC3E}">
        <p14:creationId xmlns:p14="http://schemas.microsoft.com/office/powerpoint/2010/main" val="7758330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28E97-FD4B-3B22-BC2F-35F5A9CD1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84E7AD6-5A58-97AA-14CA-DDB864751ACF}"/>
              </a:ext>
            </a:extLst>
          </p:cNvPr>
          <p:cNvSpPr txBox="1"/>
          <p:nvPr/>
        </p:nvSpPr>
        <p:spPr>
          <a:xfrm>
            <a:off x="973494" y="2034072"/>
            <a:ext cx="10431624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אז </a:t>
            </a:r>
            <a:r>
              <a:rPr lang="en-US" dirty="0"/>
              <a:t>EDA</a:t>
            </a:r>
            <a:r>
              <a:rPr lang="he-IL" dirty="0"/>
              <a:t> אוטומטי מאפשר להרגיש את הדאטה במבט ראשון. </a:t>
            </a:r>
          </a:p>
          <a:p>
            <a:endParaRPr lang="he-IL" dirty="0"/>
          </a:p>
          <a:p>
            <a:r>
              <a:rPr lang="he-IL" dirty="0"/>
              <a:t>אני רוצה לנסח כמה שאלות מעניינות. על חלקן אענה ב-</a:t>
            </a:r>
            <a:r>
              <a:rPr lang="en-US" dirty="0"/>
              <a:t>EDA</a:t>
            </a:r>
            <a:r>
              <a:rPr lang="he-IL" dirty="0"/>
              <a:t> ידני, על חלקן באמצעות </a:t>
            </a:r>
            <a:r>
              <a:rPr lang="en-US" dirty="0"/>
              <a:t>Tableau</a:t>
            </a:r>
            <a:r>
              <a:rPr lang="he-IL" dirty="0"/>
              <a:t> (</a:t>
            </a:r>
            <a:r>
              <a:rPr lang="he-IL" dirty="0" err="1"/>
              <a:t>דאשבורד</a:t>
            </a:r>
            <a:r>
              <a:rPr lang="he-IL" dirty="0"/>
              <a:t> או גרף נקודתי).</a:t>
            </a:r>
          </a:p>
          <a:p>
            <a:endParaRPr lang="he-IL" dirty="0"/>
          </a:p>
          <a:p>
            <a:endParaRPr lang="he-IL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4C0C2C7-F569-C0A7-0CAA-63EB5953A016}"/>
              </a:ext>
            </a:extLst>
          </p:cNvPr>
          <p:cNvSpPr txBox="1"/>
          <p:nvPr/>
        </p:nvSpPr>
        <p:spPr>
          <a:xfrm>
            <a:off x="1524881" y="223248"/>
            <a:ext cx="932885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200" b="1" dirty="0">
                <a:solidFill>
                  <a:srgbClr val="FF0000"/>
                </a:solidFill>
                <a:highlight>
                  <a:srgbClr val="000000"/>
                </a:highlight>
              </a:rPr>
              <a:t>Automate the EDA – Part 2: </a:t>
            </a:r>
          </a:p>
          <a:p>
            <a:pPr algn="ctr"/>
            <a:r>
              <a:rPr lang="en-US" sz="2200" b="1" dirty="0">
                <a:solidFill>
                  <a:srgbClr val="FF0000"/>
                </a:solidFill>
                <a:highlight>
                  <a:srgbClr val="000000"/>
                </a:highlight>
              </a:rPr>
              <a:t>Going Deeper with </a:t>
            </a:r>
            <a:r>
              <a:rPr lang="en-US" sz="2200" b="1" dirty="0" err="1">
                <a:solidFill>
                  <a:srgbClr val="FF0000"/>
                </a:solidFill>
                <a:highlight>
                  <a:srgbClr val="000000"/>
                </a:highlight>
              </a:rPr>
              <a:t>SweetViz</a:t>
            </a:r>
            <a:endParaRPr lang="he-IL" sz="2200" b="1" dirty="0">
              <a:solidFill>
                <a:srgbClr val="FF0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30445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BDCB5B36-8A92-9785-68C8-4BB439E0B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8965"/>
            <a:ext cx="12192000" cy="3127435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FA733A7E-8091-EE59-4CE8-549C9C15E86B}"/>
              </a:ext>
            </a:extLst>
          </p:cNvPr>
          <p:cNvSpPr txBox="1"/>
          <p:nvPr/>
        </p:nvSpPr>
        <p:spPr>
          <a:xfrm>
            <a:off x="1584960" y="68580"/>
            <a:ext cx="9913620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רק תשע עמודות בסך </a:t>
            </a:r>
            <a:r>
              <a:rPr lang="he-IL" dirty="0" err="1"/>
              <a:t>הכל</a:t>
            </a:r>
            <a:r>
              <a:rPr lang="he-IL" dirty="0"/>
              <a:t>, אבל עדיין מעניין כי יש מגוון של דברים:</a:t>
            </a:r>
          </a:p>
          <a:p>
            <a:endParaRPr lang="he-IL" dirty="0"/>
          </a:p>
          <a:p>
            <a:pPr marL="342900" indent="-342900">
              <a:buAutoNum type="arabicPeriod"/>
            </a:pPr>
            <a:r>
              <a:rPr lang="he-IL" dirty="0"/>
              <a:t>קטגוריות (גברים\נשים, קטגורית משקל)</a:t>
            </a:r>
          </a:p>
          <a:p>
            <a:pPr marL="342900" indent="-342900">
              <a:buAutoNum type="arabicPeriod"/>
            </a:pPr>
            <a:r>
              <a:rPr lang="he-IL" dirty="0" err="1"/>
              <a:t>מימד</a:t>
            </a:r>
            <a:r>
              <a:rPr lang="he-IL" dirty="0"/>
              <a:t> תאריך\זמן (שנה) </a:t>
            </a:r>
          </a:p>
          <a:p>
            <a:pPr marL="342900" indent="-342900">
              <a:buAutoNum type="arabicPeriod"/>
            </a:pPr>
            <a:r>
              <a:rPr lang="he-IL" dirty="0"/>
              <a:t>ערכים </a:t>
            </a:r>
            <a:r>
              <a:rPr lang="he-IL" dirty="0" err="1"/>
              <a:t>נומרים</a:t>
            </a:r>
            <a:r>
              <a:rPr lang="he-IL" dirty="0"/>
              <a:t> (משקל גוף, משקל הנפה)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88060130-4E85-182C-C577-45AA0EAF7467}"/>
              </a:ext>
            </a:extLst>
          </p:cNvPr>
          <p:cNvSpPr txBox="1"/>
          <p:nvPr/>
        </p:nvSpPr>
        <p:spPr>
          <a:xfrm>
            <a:off x="708660" y="1605116"/>
            <a:ext cx="112395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4. בנוסף נראה "מעניין" מבחינת </a:t>
            </a:r>
            <a:r>
              <a:rPr lang="en-US" dirty="0"/>
              <a:t>Data Cleaning</a:t>
            </a:r>
            <a:r>
              <a:rPr lang="he-IL" dirty="0"/>
              <a:t>: ברור שנרצה לחלץ את שם סימול המדינה (3 אותיות) מעמודת ה-</a:t>
            </a:r>
            <a:r>
              <a:rPr lang="en-US" dirty="0"/>
              <a:t>Athlete</a:t>
            </a:r>
            <a:r>
              <a:rPr lang="he-IL" dirty="0"/>
              <a:t>. וברור שבהמשך יהיה מעניין להפוך את הקוד הזה לשם מדינה מלא וסטנדרטי</a:t>
            </a:r>
          </a:p>
        </p:txBody>
      </p:sp>
      <p:sp>
        <p:nvSpPr>
          <p:cNvPr id="12" name="תרשים זרימה: מחבר 11">
            <a:extLst>
              <a:ext uri="{FF2B5EF4-FFF2-40B4-BE49-F238E27FC236}">
                <a16:creationId xmlns:a16="http://schemas.microsoft.com/office/drawing/2014/main" id="{FD0D9881-F129-8D27-9CEF-49F5ABE04CBA}"/>
              </a:ext>
            </a:extLst>
          </p:cNvPr>
          <p:cNvSpPr/>
          <p:nvPr/>
        </p:nvSpPr>
        <p:spPr>
          <a:xfrm>
            <a:off x="0" y="3429000"/>
            <a:ext cx="1110343" cy="685800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7E901E19-81DA-9DFB-C883-2B53791749E7}"/>
              </a:ext>
            </a:extLst>
          </p:cNvPr>
          <p:cNvCxnSpPr>
            <a:endCxn id="12" idx="7"/>
          </p:cNvCxnSpPr>
          <p:nvPr/>
        </p:nvCxnSpPr>
        <p:spPr>
          <a:xfrm flipH="1">
            <a:off x="947737" y="2006082"/>
            <a:ext cx="4118785" cy="152335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4575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63401EA0-E473-101A-7986-3E05A4D43604}"/>
              </a:ext>
            </a:extLst>
          </p:cNvPr>
          <p:cNvSpPr/>
          <p:nvPr/>
        </p:nvSpPr>
        <p:spPr>
          <a:xfrm>
            <a:off x="10030408" y="0"/>
            <a:ext cx="2161592" cy="13529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C15C84FF-46AE-AF21-1478-57AE65D40F34}"/>
              </a:ext>
            </a:extLst>
          </p:cNvPr>
          <p:cNvSpPr/>
          <p:nvPr/>
        </p:nvSpPr>
        <p:spPr>
          <a:xfrm>
            <a:off x="0" y="0"/>
            <a:ext cx="2161592" cy="13529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E94E13B0-2FE8-03E6-E241-A293F405AEA9}"/>
              </a:ext>
            </a:extLst>
          </p:cNvPr>
          <p:cNvSpPr/>
          <p:nvPr/>
        </p:nvSpPr>
        <p:spPr>
          <a:xfrm>
            <a:off x="0" y="5505061"/>
            <a:ext cx="2161592" cy="13529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032CAEEA-CA17-48FC-25E9-6428FEF94A9D}"/>
              </a:ext>
            </a:extLst>
          </p:cNvPr>
          <p:cNvSpPr/>
          <p:nvPr/>
        </p:nvSpPr>
        <p:spPr>
          <a:xfrm>
            <a:off x="10030408" y="5505061"/>
            <a:ext cx="2161592" cy="13529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2367484-3C77-6E1A-25E4-B7F340BC149E}"/>
              </a:ext>
            </a:extLst>
          </p:cNvPr>
          <p:cNvSpPr txBox="1"/>
          <p:nvPr/>
        </p:nvSpPr>
        <p:spPr>
          <a:xfrm>
            <a:off x="2273559" y="1548883"/>
            <a:ext cx="7959012" cy="61863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  <a:highlight>
                  <a:srgbClr val="00FF00"/>
                </a:highlight>
              </a:rPr>
              <a:t>Beyond Automation - Manual EDA:</a:t>
            </a:r>
          </a:p>
          <a:p>
            <a:pPr algn="ctr"/>
            <a:endParaRPr lang="en-US" sz="6600" b="1" dirty="0">
              <a:solidFill>
                <a:srgbClr val="FF0000"/>
              </a:solidFill>
              <a:highlight>
                <a:srgbClr val="00FF00"/>
              </a:highlight>
            </a:endParaRPr>
          </a:p>
          <a:p>
            <a:pPr algn="ctr"/>
            <a:r>
              <a:rPr lang="en-US" sz="6600" b="1" dirty="0">
                <a:solidFill>
                  <a:srgbClr val="FF0000"/>
                </a:solidFill>
                <a:highlight>
                  <a:srgbClr val="00FF00"/>
                </a:highlight>
              </a:rPr>
              <a:t>Going Deeper</a:t>
            </a:r>
          </a:p>
          <a:p>
            <a:pPr algn="ctr"/>
            <a:br>
              <a:rPr lang="en-US" sz="6600" dirty="0">
                <a:solidFill>
                  <a:srgbClr val="FF0000"/>
                </a:solidFill>
                <a:highlight>
                  <a:srgbClr val="00FF00"/>
                </a:highlight>
              </a:rPr>
            </a:br>
            <a:endParaRPr lang="he-IL" sz="6600" dirty="0">
              <a:solidFill>
                <a:srgbClr val="FF0000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041387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8AAF-A645-1D86-15A0-868B88615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AFEE4B68-985D-BCEB-27CB-D396D83F5E66}"/>
              </a:ext>
            </a:extLst>
          </p:cNvPr>
          <p:cNvSpPr/>
          <p:nvPr/>
        </p:nvSpPr>
        <p:spPr>
          <a:xfrm>
            <a:off x="10030408" y="0"/>
            <a:ext cx="2161592" cy="13529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DCD0FDF7-8ABF-56D3-D88A-881ACE3133DF}"/>
              </a:ext>
            </a:extLst>
          </p:cNvPr>
          <p:cNvSpPr/>
          <p:nvPr/>
        </p:nvSpPr>
        <p:spPr>
          <a:xfrm>
            <a:off x="0" y="0"/>
            <a:ext cx="2161592" cy="13529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9D24F52D-9957-7254-181A-B2D9B2981238}"/>
              </a:ext>
            </a:extLst>
          </p:cNvPr>
          <p:cNvSpPr/>
          <p:nvPr/>
        </p:nvSpPr>
        <p:spPr>
          <a:xfrm>
            <a:off x="0" y="5505061"/>
            <a:ext cx="2161592" cy="13529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7F69A800-3FB6-0CBC-6D45-4FF4B972316D}"/>
              </a:ext>
            </a:extLst>
          </p:cNvPr>
          <p:cNvSpPr/>
          <p:nvPr/>
        </p:nvSpPr>
        <p:spPr>
          <a:xfrm>
            <a:off x="10030408" y="5505061"/>
            <a:ext cx="2161592" cy="13529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DB0EBFD4-4639-38D7-E5D4-6619A7BE3AD0}"/>
              </a:ext>
            </a:extLst>
          </p:cNvPr>
          <p:cNvSpPr txBox="1"/>
          <p:nvPr/>
        </p:nvSpPr>
        <p:spPr>
          <a:xfrm>
            <a:off x="2161592" y="74646"/>
            <a:ext cx="7959012" cy="71711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highlight>
                  <a:srgbClr val="00FF00"/>
                </a:highlight>
              </a:rPr>
              <a:t>Beyond Automation - Manual EDA:</a:t>
            </a:r>
            <a:r>
              <a:rPr lang="he-IL" sz="4400" b="1" dirty="0">
                <a:solidFill>
                  <a:srgbClr val="FF0000"/>
                </a:solidFill>
                <a:highlight>
                  <a:srgbClr val="00FF00"/>
                </a:highlight>
              </a:rPr>
              <a:t> 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highlight>
                  <a:srgbClr val="00FF00"/>
                </a:highlight>
              </a:rPr>
              <a:t>Going Deeper</a:t>
            </a:r>
          </a:p>
          <a:p>
            <a:pPr algn="ctr"/>
            <a:endParaRPr lang="en-US" sz="6600" b="1" dirty="0">
              <a:solidFill>
                <a:srgbClr val="FF0000"/>
              </a:solidFill>
              <a:highlight>
                <a:srgbClr val="00FF00"/>
              </a:highlight>
            </a:endParaRPr>
          </a:p>
          <a:p>
            <a:pPr algn="ctr"/>
            <a:r>
              <a:rPr lang="he-IL" sz="2600" dirty="0">
                <a:solidFill>
                  <a:srgbClr val="FF0000"/>
                </a:solidFill>
                <a:highlight>
                  <a:srgbClr val="00FFFF"/>
                </a:highlight>
              </a:rPr>
              <a:t>זה בעצם החלק הכי מהותי ועמוק בפרויקט:</a:t>
            </a:r>
          </a:p>
          <a:p>
            <a:pPr marL="742950" indent="-742950" algn="ctr">
              <a:buAutoNum type="arabicPeriod"/>
            </a:pPr>
            <a:r>
              <a:rPr lang="he-IL" sz="2600" b="1" u="sng" dirty="0">
                <a:solidFill>
                  <a:srgbClr val="FF0000"/>
                </a:solidFill>
                <a:highlight>
                  <a:srgbClr val="00FFFF"/>
                </a:highlight>
              </a:rPr>
              <a:t>בנייה</a:t>
            </a:r>
            <a:r>
              <a:rPr lang="he-IL" sz="2600" dirty="0">
                <a:solidFill>
                  <a:srgbClr val="FF0000"/>
                </a:solidFill>
                <a:highlight>
                  <a:srgbClr val="00FFFF"/>
                </a:highlight>
              </a:rPr>
              <a:t> של מטריקות\מדדים\</a:t>
            </a:r>
            <a:r>
              <a:rPr lang="en-US" sz="2600" dirty="0">
                <a:solidFill>
                  <a:srgbClr val="FF0000"/>
                </a:solidFill>
                <a:highlight>
                  <a:srgbClr val="00FFFF"/>
                </a:highlight>
              </a:rPr>
              <a:t>KPIs</a:t>
            </a:r>
            <a:r>
              <a:rPr lang="he-IL" sz="2600" dirty="0">
                <a:solidFill>
                  <a:srgbClr val="FF0000"/>
                </a:solidFill>
                <a:highlight>
                  <a:srgbClr val="00FFFF"/>
                </a:highlight>
              </a:rPr>
              <a:t> והנגשה גרפית שלהם</a:t>
            </a:r>
            <a:endParaRPr lang="en-US" sz="2600" dirty="0">
              <a:solidFill>
                <a:srgbClr val="FF0000"/>
              </a:solidFill>
              <a:highlight>
                <a:srgbClr val="00FFFF"/>
              </a:highlight>
            </a:endParaRPr>
          </a:p>
          <a:p>
            <a:pPr marL="1143000" indent="-1143000" algn="ctr">
              <a:buAutoNum type="arabicPeriod"/>
            </a:pPr>
            <a:r>
              <a:rPr lang="he-IL" sz="2600" dirty="0">
                <a:solidFill>
                  <a:srgbClr val="FF0000"/>
                </a:solidFill>
                <a:highlight>
                  <a:srgbClr val="00FFFF"/>
                </a:highlight>
              </a:rPr>
              <a:t>גרפים מתקדמים, כולל </a:t>
            </a:r>
            <a:r>
              <a:rPr lang="he-IL" sz="2600" dirty="0" err="1">
                <a:solidFill>
                  <a:srgbClr val="FF0000"/>
                </a:solidFill>
                <a:highlight>
                  <a:srgbClr val="00FFFF"/>
                </a:highlight>
              </a:rPr>
              <a:t>דאשבורדים</a:t>
            </a:r>
            <a:r>
              <a:rPr lang="he-IL" sz="2600" dirty="0">
                <a:solidFill>
                  <a:srgbClr val="FF0000"/>
                </a:solidFill>
                <a:highlight>
                  <a:srgbClr val="00FFFF"/>
                </a:highlight>
              </a:rPr>
              <a:t> ניתוחיים </a:t>
            </a:r>
            <a:r>
              <a:rPr lang="he-IL" sz="2600" dirty="0" err="1">
                <a:solidFill>
                  <a:srgbClr val="FF0000"/>
                </a:solidFill>
                <a:highlight>
                  <a:srgbClr val="00FFFF"/>
                </a:highlight>
              </a:rPr>
              <a:t>אינטראקטיבים</a:t>
            </a:r>
            <a:r>
              <a:rPr lang="he-IL" sz="2600" dirty="0">
                <a:solidFill>
                  <a:srgbClr val="FF0000"/>
                </a:solidFill>
                <a:highlight>
                  <a:srgbClr val="00FFFF"/>
                </a:highlight>
              </a:rPr>
              <a:t> עם </a:t>
            </a:r>
            <a:r>
              <a:rPr lang="en-US" sz="2600" dirty="0" err="1">
                <a:solidFill>
                  <a:srgbClr val="FF0000"/>
                </a:solidFill>
                <a:highlight>
                  <a:srgbClr val="00FFFF"/>
                </a:highlight>
              </a:rPr>
              <a:t>plotly</a:t>
            </a:r>
            <a:endParaRPr lang="he-IL" sz="2600" dirty="0">
              <a:solidFill>
                <a:srgbClr val="FF0000"/>
              </a:solidFill>
              <a:highlight>
                <a:srgbClr val="00FFFF"/>
              </a:highlight>
            </a:endParaRPr>
          </a:p>
          <a:p>
            <a:pPr algn="ctr"/>
            <a:r>
              <a:rPr lang="en-US" sz="2600" dirty="0">
                <a:solidFill>
                  <a:srgbClr val="FF0000"/>
                </a:solidFill>
                <a:highlight>
                  <a:srgbClr val="00FFFF"/>
                </a:highlight>
              </a:rPr>
              <a:t>Interactive Exploratory Dashboard</a:t>
            </a:r>
          </a:p>
          <a:p>
            <a:pPr marL="1143000" indent="-1143000" algn="ctr">
              <a:buAutoNum type="arabicPeriod"/>
            </a:pPr>
            <a:r>
              <a:rPr lang="he-IL" sz="2600" dirty="0">
                <a:solidFill>
                  <a:srgbClr val="FF0000"/>
                </a:solidFill>
                <a:highlight>
                  <a:srgbClr val="00FFFF"/>
                </a:highlight>
              </a:rPr>
              <a:t>שאילתות</a:t>
            </a:r>
            <a:r>
              <a:rPr lang="en-US" sz="2600" dirty="0">
                <a:solidFill>
                  <a:srgbClr val="FF0000"/>
                </a:solidFill>
                <a:highlight>
                  <a:srgbClr val="00FFFF"/>
                </a:highlight>
              </a:rPr>
              <a:t> </a:t>
            </a:r>
            <a:r>
              <a:rPr lang="he-IL" sz="2600" dirty="0">
                <a:solidFill>
                  <a:srgbClr val="FF0000"/>
                </a:solidFill>
                <a:highlight>
                  <a:srgbClr val="00FFFF"/>
                </a:highlight>
              </a:rPr>
              <a:t> </a:t>
            </a:r>
            <a:r>
              <a:rPr lang="en-US" sz="2600" dirty="0">
                <a:solidFill>
                  <a:srgbClr val="FF0000"/>
                </a:solidFill>
                <a:highlight>
                  <a:srgbClr val="00FFFF"/>
                </a:highlight>
              </a:rPr>
              <a:t>SQL </a:t>
            </a:r>
            <a:r>
              <a:rPr lang="he-IL" sz="2600" dirty="0">
                <a:solidFill>
                  <a:srgbClr val="FF0000"/>
                </a:solidFill>
                <a:highlight>
                  <a:srgbClr val="00FFFF"/>
                </a:highlight>
              </a:rPr>
              <a:t> אד-הוק </a:t>
            </a:r>
            <a:r>
              <a:rPr lang="en-US" sz="2600" dirty="0">
                <a:solidFill>
                  <a:srgbClr val="FF0000"/>
                </a:solidFill>
                <a:highlight>
                  <a:srgbClr val="00FFFF"/>
                </a:highlight>
              </a:rPr>
              <a:t> </a:t>
            </a:r>
            <a:r>
              <a:rPr lang="he-IL" sz="2600" dirty="0">
                <a:solidFill>
                  <a:srgbClr val="FF0000"/>
                </a:solidFill>
                <a:highlight>
                  <a:srgbClr val="00FFFF"/>
                </a:highlight>
              </a:rPr>
              <a:t>לשליפה נקודתית.</a:t>
            </a:r>
          </a:p>
          <a:p>
            <a:pPr marL="1143000" indent="-1143000" algn="ctr">
              <a:buAutoNum type="arabicPeriod"/>
            </a:pPr>
            <a:r>
              <a:rPr lang="he-IL" sz="2600" dirty="0">
                <a:solidFill>
                  <a:srgbClr val="FF0000"/>
                </a:solidFill>
                <a:highlight>
                  <a:srgbClr val="00FFFF"/>
                </a:highlight>
              </a:rPr>
              <a:t>שאילתות </a:t>
            </a:r>
            <a:r>
              <a:rPr lang="en-US" sz="2600" dirty="0">
                <a:solidFill>
                  <a:srgbClr val="FF0000"/>
                </a:solidFill>
                <a:highlight>
                  <a:srgbClr val="00FFFF"/>
                </a:highlight>
              </a:rPr>
              <a:t>SQL </a:t>
            </a:r>
            <a:r>
              <a:rPr lang="he-IL" sz="2600" dirty="0">
                <a:solidFill>
                  <a:srgbClr val="FF0000"/>
                </a:solidFill>
                <a:highlight>
                  <a:srgbClr val="00FFFF"/>
                </a:highlight>
              </a:rPr>
              <a:t> לבניית טבלאות שמבוססות על שאלות</a:t>
            </a:r>
            <a:r>
              <a:rPr lang="en-US" sz="2600" dirty="0">
                <a:solidFill>
                  <a:srgbClr val="FF0000"/>
                </a:solidFill>
                <a:highlight>
                  <a:srgbClr val="00FFFF"/>
                </a:highlight>
              </a:rPr>
              <a:t> </a:t>
            </a:r>
            <a:r>
              <a:rPr lang="he-IL" sz="2600" dirty="0">
                <a:solidFill>
                  <a:srgbClr val="FF0000"/>
                </a:solidFill>
                <a:highlight>
                  <a:srgbClr val="00FFFF"/>
                </a:highlight>
              </a:rPr>
              <a:t>שעולות במהלך הניתוח, ואשר ישמשו לבנייה של גרף</a:t>
            </a:r>
            <a:r>
              <a:rPr lang="en-US" sz="2600" dirty="0">
                <a:solidFill>
                  <a:srgbClr val="FF0000"/>
                </a:solidFill>
                <a:highlight>
                  <a:srgbClr val="00FFFF"/>
                </a:highlight>
              </a:rPr>
              <a:t> </a:t>
            </a:r>
            <a:r>
              <a:rPr lang="he-IL" sz="2600" dirty="0">
                <a:solidFill>
                  <a:srgbClr val="FF0000"/>
                </a:solidFill>
                <a:highlight>
                  <a:srgbClr val="00FFFF"/>
                </a:highlight>
              </a:rPr>
              <a:t>פשוט אך מעניין.</a:t>
            </a:r>
            <a:br>
              <a:rPr lang="en-US" sz="2800" dirty="0">
                <a:solidFill>
                  <a:srgbClr val="FF0000"/>
                </a:solidFill>
                <a:highlight>
                  <a:srgbClr val="00FF00"/>
                </a:highlight>
              </a:rPr>
            </a:br>
            <a:endParaRPr lang="he-IL" sz="2800" dirty="0">
              <a:solidFill>
                <a:srgbClr val="FF0000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39544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54AEF-84C3-3BC6-DE80-8D030E53A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EFE4726C-46E1-6262-E479-95910FB8B549}"/>
              </a:ext>
            </a:extLst>
          </p:cNvPr>
          <p:cNvSpPr txBox="1"/>
          <p:nvPr/>
        </p:nvSpPr>
        <p:spPr>
          <a:xfrm>
            <a:off x="2220687" y="130629"/>
            <a:ext cx="7959012" cy="20928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600" b="1" dirty="0">
                <a:solidFill>
                  <a:srgbClr val="FF0000"/>
                </a:solidFill>
                <a:highlight>
                  <a:srgbClr val="00FF00"/>
                </a:highlight>
              </a:rPr>
              <a:t>Beyond Automation - Manual EDA:</a:t>
            </a:r>
          </a:p>
          <a:p>
            <a:pPr algn="ctr"/>
            <a:endParaRPr lang="en-US" sz="2600" b="1" dirty="0">
              <a:solidFill>
                <a:srgbClr val="FF0000"/>
              </a:solidFill>
              <a:highlight>
                <a:srgbClr val="00FF00"/>
              </a:highlight>
            </a:endParaRPr>
          </a:p>
          <a:p>
            <a:pPr algn="ctr"/>
            <a:r>
              <a:rPr lang="en-US" sz="2600" b="1" dirty="0">
                <a:solidFill>
                  <a:srgbClr val="FF0000"/>
                </a:solidFill>
                <a:highlight>
                  <a:srgbClr val="00FF00"/>
                </a:highlight>
              </a:rPr>
              <a:t>Going Deeper</a:t>
            </a:r>
          </a:p>
          <a:p>
            <a:pPr algn="ctr"/>
            <a:br>
              <a:rPr lang="en-US" sz="2600" dirty="0">
                <a:solidFill>
                  <a:srgbClr val="FF0000"/>
                </a:solidFill>
                <a:highlight>
                  <a:srgbClr val="00FF00"/>
                </a:highlight>
              </a:rPr>
            </a:br>
            <a:endParaRPr lang="he-IL" sz="2600" dirty="0">
              <a:solidFill>
                <a:srgbClr val="FF0000"/>
              </a:solidFill>
              <a:highlight>
                <a:srgbClr val="00FF00"/>
              </a:highlight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2D7EB0D8-3A51-A325-6875-2BF752C393DE}"/>
              </a:ext>
            </a:extLst>
          </p:cNvPr>
          <p:cNvSpPr txBox="1"/>
          <p:nvPr/>
        </p:nvSpPr>
        <p:spPr>
          <a:xfrm>
            <a:off x="1073022" y="2491274"/>
            <a:ext cx="10590244" cy="36933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EDA</a:t>
            </a:r>
            <a:r>
              <a:rPr lang="he-IL" dirty="0"/>
              <a:t> אוטומטי מאפשר לי לעבור על הדאטה ממגוון כיוונים ופילוחים, להתבונן בדו"חות שנוצרו ולהכיר את מבנה הנתונים. </a:t>
            </a:r>
          </a:p>
          <a:p>
            <a:endParaRPr lang="he-IL" dirty="0"/>
          </a:p>
          <a:p>
            <a:endParaRPr lang="he-IL" dirty="0"/>
          </a:p>
          <a:p>
            <a:r>
              <a:rPr lang="he-IL" dirty="0"/>
              <a:t>כעת אני ניגש ממוקד לחקירה ידנית של הנתונים, תוך העלאת שאלות ראשוניות שבתורן יחשפו תשובות ויעלו שאלות המשך שמחדדות את הניתוח. מתוך כך, נגיע לכמה רבדים של ניתוח:</a:t>
            </a:r>
            <a:br>
              <a:rPr lang="en-US" dirty="0"/>
            </a:br>
            <a:endParaRPr lang="he-IL" dirty="0"/>
          </a:p>
          <a:p>
            <a:pPr marL="342900" indent="-342900">
              <a:buAutoNum type="arabicPeriod"/>
            </a:pPr>
            <a:r>
              <a:rPr lang="he-IL" dirty="0" err="1"/>
              <a:t>ויזואליזציות</a:t>
            </a:r>
            <a:r>
              <a:rPr lang="he-IL" dirty="0"/>
              <a:t> מעניינות ולא שגרתיות שמדגימות את הרעיון לפיו "אין גרף לא יפה, יש גרף שלא עונה על שאלה יפה".</a:t>
            </a:r>
          </a:p>
          <a:p>
            <a:pPr marL="342900" indent="-342900">
              <a:buAutoNum type="arabicPeriod"/>
            </a:pPr>
            <a:endParaRPr lang="he-IL" dirty="0"/>
          </a:p>
          <a:p>
            <a:pPr marL="342900" indent="-342900">
              <a:buAutoNum type="arabicPeriod"/>
            </a:pPr>
            <a:r>
              <a:rPr lang="he-IL" dirty="0"/>
              <a:t>שאילתות אד-הוק ב-</a:t>
            </a:r>
            <a:r>
              <a:rPr lang="en-US" dirty="0"/>
              <a:t>SQL</a:t>
            </a:r>
            <a:r>
              <a:rPr lang="he-IL" dirty="0"/>
              <a:t> לשליפת נתונים וממצאים שמתגלים במהלך הניתוח.</a:t>
            </a:r>
          </a:p>
          <a:p>
            <a:pPr marL="342900" indent="-342900">
              <a:buAutoNum type="arabicPeriod"/>
            </a:pPr>
            <a:endParaRPr lang="he-IL" dirty="0"/>
          </a:p>
          <a:p>
            <a:pPr marL="342900" indent="-342900">
              <a:buAutoNum type="arabicPeriod"/>
            </a:pPr>
            <a:r>
              <a:rPr lang="he-IL" dirty="0"/>
              <a:t>יצירת טבלאות </a:t>
            </a:r>
            <a:r>
              <a:rPr lang="en-US" dirty="0"/>
              <a:t>pivot</a:t>
            </a:r>
            <a:r>
              <a:rPr lang="he-IL" dirty="0"/>
              <a:t> </a:t>
            </a:r>
            <a:r>
              <a:rPr lang="he-IL" dirty="0" err="1"/>
              <a:t>בפייתון</a:t>
            </a:r>
            <a:endParaRPr lang="he-IL" dirty="0"/>
          </a:p>
          <a:p>
            <a:pPr marL="342900" indent="-342900">
              <a:buAutoNum type="arabicPeriod"/>
            </a:pPr>
            <a:endParaRPr lang="he-IL" dirty="0"/>
          </a:p>
          <a:p>
            <a:pPr marL="342900" indent="-342900">
              <a:buAutoNum type="arabicPeriod"/>
            </a:pPr>
            <a:r>
              <a:rPr lang="he-IL" dirty="0"/>
              <a:t>בניית </a:t>
            </a:r>
            <a:r>
              <a:rPr lang="he-IL" dirty="0" err="1"/>
              <a:t>דאשבורדים</a:t>
            </a:r>
            <a:r>
              <a:rPr lang="he-IL" dirty="0"/>
              <a:t> ניתוחיים </a:t>
            </a:r>
            <a:r>
              <a:rPr lang="he-IL" dirty="0" err="1"/>
              <a:t>אינטראקטיבים</a:t>
            </a:r>
            <a:r>
              <a:rPr lang="he-IL" dirty="0"/>
              <a:t> </a:t>
            </a:r>
            <a:r>
              <a:rPr lang="he-IL" dirty="0" err="1"/>
              <a:t>בפייתון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54548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D5AE3-3B9B-D67F-19DC-958813B20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902B8EA-76D3-63BD-9C8F-A14B05CDEEEC}"/>
              </a:ext>
            </a:extLst>
          </p:cNvPr>
          <p:cNvSpPr txBox="1"/>
          <p:nvPr/>
        </p:nvSpPr>
        <p:spPr>
          <a:xfrm>
            <a:off x="2220687" y="130629"/>
            <a:ext cx="7959012" cy="8925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600" b="1" dirty="0">
                <a:solidFill>
                  <a:srgbClr val="FF0000"/>
                </a:solidFill>
                <a:highlight>
                  <a:srgbClr val="00FF00"/>
                </a:highlight>
              </a:rPr>
              <a:t>Beyond Automation - Manual EDA</a:t>
            </a:r>
            <a:br>
              <a:rPr lang="en-US" sz="2600" dirty="0">
                <a:solidFill>
                  <a:srgbClr val="FF0000"/>
                </a:solidFill>
                <a:highlight>
                  <a:srgbClr val="00FF00"/>
                </a:highlight>
              </a:rPr>
            </a:br>
            <a:endParaRPr lang="he-IL" sz="2600" dirty="0">
              <a:solidFill>
                <a:srgbClr val="FF0000"/>
              </a:solidFill>
              <a:highlight>
                <a:srgbClr val="00FF00"/>
              </a:highlight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AF10A42-E4E0-4BBC-134B-7A77C7E94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18" y="662475"/>
            <a:ext cx="9802995" cy="5877378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254F5548-8710-8EC7-85B0-B506B6B41D02}"/>
              </a:ext>
            </a:extLst>
          </p:cNvPr>
          <p:cNvSpPr txBox="1"/>
          <p:nvPr/>
        </p:nvSpPr>
        <p:spPr>
          <a:xfrm>
            <a:off x="8423988" y="1371600"/>
            <a:ext cx="3303037" cy="28623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1">
            <a:spAutoFit/>
          </a:bodyPr>
          <a:lstStyle/>
          <a:p>
            <a:r>
              <a:rPr lang="he-IL" dirty="0"/>
              <a:t>נעזרתי בכלים אוטומטים כדי "לחוש" את הדאטה ולתת לתובנות ראשוניות לצוף. מתוך כך אני מתקדם אל מחברת </a:t>
            </a:r>
            <a:r>
              <a:rPr lang="en-US" dirty="0"/>
              <a:t>EDA</a:t>
            </a:r>
            <a:r>
              <a:rPr lang="he-IL" dirty="0"/>
              <a:t> ייעודית ידנית, אשר בה אחקור דברים שנראים לי מעניינים. </a:t>
            </a:r>
          </a:p>
          <a:p>
            <a:endParaRPr lang="he-IL" dirty="0"/>
          </a:p>
          <a:p>
            <a:r>
              <a:rPr lang="he-IL" dirty="0"/>
              <a:t>וכמובן: אני משתמש כאן בקובץ דאטה המסודר והנקי, כזה שאפשר לסמוך עליו  בתהליך הניתוח.</a:t>
            </a:r>
          </a:p>
        </p:txBody>
      </p:sp>
    </p:spTree>
    <p:extLst>
      <p:ext uri="{BB962C8B-B14F-4D97-AF65-F5344CB8AC3E}">
        <p14:creationId xmlns:p14="http://schemas.microsoft.com/office/powerpoint/2010/main" val="33648312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F5E0F-E407-D761-BCBD-A8D3E388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AE9B50DC-6A1A-F5F8-E32B-93B46C7EAF04}"/>
              </a:ext>
            </a:extLst>
          </p:cNvPr>
          <p:cNvSpPr txBox="1"/>
          <p:nvPr/>
        </p:nvSpPr>
        <p:spPr>
          <a:xfrm>
            <a:off x="2220687" y="130629"/>
            <a:ext cx="795901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00FF00"/>
                </a:highlight>
              </a:rPr>
              <a:t>Beyond Automation - Manual EDA</a:t>
            </a:r>
            <a:b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</a:rPr>
            </a:br>
            <a:endParaRPr lang="he-IL" sz="2000" dirty="0">
              <a:solidFill>
                <a:srgbClr val="FF0000"/>
              </a:solidFill>
              <a:highlight>
                <a:srgbClr val="00FF00"/>
              </a:highlight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27C4CBF2-3075-C585-5C0F-3B2423791233}"/>
              </a:ext>
            </a:extLst>
          </p:cNvPr>
          <p:cNvSpPr txBox="1"/>
          <p:nvPr/>
        </p:nvSpPr>
        <p:spPr>
          <a:xfrm>
            <a:off x="3315867" y="530738"/>
            <a:ext cx="57686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14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איך מת</a:t>
            </a:r>
            <a:r>
              <a:rPr lang="he-IL" sz="1400" b="1" dirty="0">
                <a:solidFill>
                  <a:srgbClr val="1F1F1F"/>
                </a:solidFill>
                <a:latin typeface="Roboto" panose="02000000000000000000" pitchFamily="2" charset="0"/>
              </a:rPr>
              <a:t>פלג משקל האתלטים בתוך כל קטגוריה?</a:t>
            </a:r>
            <a:r>
              <a:rPr lang="en-US" sz="1400" b="1" dirty="0">
                <a:solidFill>
                  <a:srgbClr val="1F1F1F"/>
                </a:solidFill>
                <a:latin typeface="Roboto" panose="02000000000000000000" pitchFamily="2" charset="0"/>
              </a:rPr>
              <a:t> </a:t>
            </a:r>
            <a:endParaRPr lang="he-IL" sz="1400" b="1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algn="ctr"/>
            <a:r>
              <a:rPr lang="en-US" sz="14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Within each category, what is the BW distribution of the athletes?</a:t>
            </a:r>
            <a:r>
              <a:rPr lang="he-IL" sz="14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algn="ctr"/>
            <a:endParaRPr lang="en-US" sz="1400" b="1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US" sz="140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US" sz="140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A92C219-D32E-A769-34A6-71AAD9CEA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335" y="1238624"/>
            <a:ext cx="9675846" cy="5174443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13B89F06-F2BC-4CA0-25DA-AE13C3740794}"/>
              </a:ext>
            </a:extLst>
          </p:cNvPr>
          <p:cNvSpPr txBox="1"/>
          <p:nvPr/>
        </p:nvSpPr>
        <p:spPr>
          <a:xfrm>
            <a:off x="8919289" y="2351315"/>
            <a:ext cx="2520819" cy="12464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1">
            <a:spAutoFit/>
          </a:bodyPr>
          <a:lstStyle/>
          <a:p>
            <a:r>
              <a:rPr lang="he-IL" sz="1500" dirty="0"/>
              <a:t>יצירת </a:t>
            </a:r>
            <a:r>
              <a:rPr lang="en-US" sz="1500" dirty="0"/>
              <a:t> box plot </a:t>
            </a:r>
            <a:r>
              <a:rPr lang="he-IL" sz="1500" dirty="0"/>
              <a:t> עבור כל קטגוריה בעזרת לולאה. הרעיון הוא להציג את כלל האתלטים בקטגוריה וגם לצבוע את אלה שזכו במדליה (פודיום)</a:t>
            </a:r>
          </a:p>
        </p:txBody>
      </p:sp>
    </p:spTree>
    <p:extLst>
      <p:ext uri="{BB962C8B-B14F-4D97-AF65-F5344CB8AC3E}">
        <p14:creationId xmlns:p14="http://schemas.microsoft.com/office/powerpoint/2010/main" val="639017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BF9A5-370D-0C4D-AF69-45F5630BB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F7185E4-E2B1-AA98-FBED-CE72E7DD325E}"/>
              </a:ext>
            </a:extLst>
          </p:cNvPr>
          <p:cNvSpPr txBox="1"/>
          <p:nvPr/>
        </p:nvSpPr>
        <p:spPr>
          <a:xfrm>
            <a:off x="2220687" y="130629"/>
            <a:ext cx="795901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00FF00"/>
                </a:highlight>
              </a:rPr>
              <a:t>Beyond Automation - Manual EDA</a:t>
            </a:r>
            <a:b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</a:rPr>
            </a:br>
            <a:endParaRPr lang="he-IL" sz="2000" dirty="0">
              <a:solidFill>
                <a:srgbClr val="FF0000"/>
              </a:solidFill>
              <a:highlight>
                <a:srgbClr val="00FF00"/>
              </a:highlight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9F0C6870-4668-C3E9-6730-2A92D08AC640}"/>
              </a:ext>
            </a:extLst>
          </p:cNvPr>
          <p:cNvSpPr txBox="1"/>
          <p:nvPr/>
        </p:nvSpPr>
        <p:spPr>
          <a:xfrm>
            <a:off x="3315867" y="530738"/>
            <a:ext cx="57686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14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איך מת</a:t>
            </a:r>
            <a:r>
              <a:rPr lang="he-IL" sz="1400" b="1" dirty="0">
                <a:solidFill>
                  <a:srgbClr val="1F1F1F"/>
                </a:solidFill>
                <a:latin typeface="Roboto" panose="02000000000000000000" pitchFamily="2" charset="0"/>
              </a:rPr>
              <a:t>פלג משקל האתלטים בתוך כל קטגוריה?</a:t>
            </a:r>
            <a:r>
              <a:rPr lang="en-US" sz="1400" b="1" dirty="0">
                <a:solidFill>
                  <a:srgbClr val="1F1F1F"/>
                </a:solidFill>
                <a:latin typeface="Roboto" panose="02000000000000000000" pitchFamily="2" charset="0"/>
              </a:rPr>
              <a:t> </a:t>
            </a:r>
            <a:endParaRPr lang="he-IL" sz="1400" b="1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algn="ctr"/>
            <a:r>
              <a:rPr lang="en-US" sz="14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Within each category, what is the BW distribution of the athletes?</a:t>
            </a:r>
            <a:r>
              <a:rPr lang="he-IL" sz="14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algn="ctr"/>
            <a:endParaRPr lang="en-US" sz="1400" b="1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US" sz="140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US" sz="140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F31D1E0-F1E6-90A0-C8C4-9BC363C2FEC2}"/>
              </a:ext>
            </a:extLst>
          </p:cNvPr>
          <p:cNvSpPr txBox="1"/>
          <p:nvPr/>
        </p:nvSpPr>
        <p:spPr>
          <a:xfrm>
            <a:off x="2220687" y="2369976"/>
            <a:ext cx="7455158" cy="31393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he-IL" b="1" dirty="0"/>
              <a:t>למה זאת שאלה מאוד מעניינת? בגלל שיטת הניקוד:</a:t>
            </a:r>
          </a:p>
          <a:p>
            <a:endParaRPr lang="he-IL" sz="1500" b="1" dirty="0"/>
          </a:p>
          <a:p>
            <a:r>
              <a:rPr lang="he-IL" sz="1500" dirty="0"/>
              <a:t>בהינתן שני אתלטים באותה קטגוריה שמניפים את אותו משקל בתחרות, אז האתלט ששוקל </a:t>
            </a:r>
            <a:r>
              <a:rPr lang="he-IL" sz="1500" b="1" i="1" dirty="0"/>
              <a:t>פחות</a:t>
            </a:r>
            <a:r>
              <a:rPr lang="he-IL" sz="1500" dirty="0"/>
              <a:t> ידורג גבוה יותר.</a:t>
            </a:r>
          </a:p>
          <a:p>
            <a:endParaRPr lang="he-IL" sz="1500" dirty="0"/>
          </a:p>
          <a:p>
            <a:r>
              <a:rPr lang="he-IL" sz="1500" dirty="0"/>
              <a:t>זה רעיון שמגלם בתוכו את העניין שמשקל גבוה יותר = מסת שריר גבוהה יותר = משקל הנפה גבוה יותר (כוח רב יותר). ברור שיש המון </a:t>
            </a:r>
            <a:r>
              <a:rPr lang="en-US" sz="1500" dirty="0"/>
              <a:t>fine-tuning</a:t>
            </a:r>
            <a:r>
              <a:rPr lang="he-IL" sz="1500" dirty="0"/>
              <a:t> באמצע (זה בדיוק מה שהופך את ענף ה-</a:t>
            </a:r>
            <a:r>
              <a:rPr lang="en-US" sz="1500" dirty="0"/>
              <a:t>WL </a:t>
            </a:r>
            <a:r>
              <a:rPr lang="he-IL" sz="1500" dirty="0"/>
              <a:t> לכל כך ייחודי ותובעני וקפדני).</a:t>
            </a:r>
          </a:p>
          <a:p>
            <a:endParaRPr lang="he-IL" sz="1500" dirty="0"/>
          </a:p>
          <a:p>
            <a:endParaRPr lang="he-IL" sz="1500" dirty="0"/>
          </a:p>
          <a:p>
            <a:r>
              <a:rPr lang="he-IL" sz="1500" dirty="0"/>
              <a:t>אז מעניין לחקור את הנושא ולראות האם יש </a:t>
            </a:r>
            <a:r>
              <a:rPr lang="en-US" sz="1500" dirty="0"/>
              <a:t>trade-off</a:t>
            </a:r>
            <a:r>
              <a:rPr lang="he-IL" sz="1500" dirty="0"/>
              <a:t> כלשהו בין משקל לבין דירוג. </a:t>
            </a:r>
            <a:r>
              <a:rPr lang="he-IL" sz="1500" dirty="0">
                <a:highlight>
                  <a:srgbClr val="FFFF00"/>
                </a:highlight>
              </a:rPr>
              <a:t>זאת </a:t>
            </a:r>
            <a:r>
              <a:rPr lang="he-IL" sz="1500" dirty="0" err="1">
                <a:highlight>
                  <a:srgbClr val="FFFF00"/>
                </a:highlight>
              </a:rPr>
              <a:t>איזשהי</a:t>
            </a:r>
            <a:r>
              <a:rPr lang="he-IL" sz="1500" dirty="0">
                <a:highlight>
                  <a:srgbClr val="FFFF00"/>
                </a:highlight>
              </a:rPr>
              <a:t> חקירה פתוחה, </a:t>
            </a:r>
            <a:r>
              <a:rPr lang="en-US" sz="1500" dirty="0">
                <a:highlight>
                  <a:srgbClr val="FFFF00"/>
                </a:highlight>
              </a:rPr>
              <a:t>open-ended</a:t>
            </a:r>
            <a:r>
              <a:rPr lang="he-IL" sz="1500" dirty="0">
                <a:highlight>
                  <a:srgbClr val="FFFF00"/>
                </a:highlight>
              </a:rPr>
              <a:t>, לבדוק מה אפשר לחלץ </a:t>
            </a:r>
            <a:r>
              <a:rPr lang="he-IL" sz="1500" dirty="0" err="1">
                <a:highlight>
                  <a:srgbClr val="FFFF00"/>
                </a:highlight>
              </a:rPr>
              <a:t>מהדאטה</a:t>
            </a:r>
            <a:r>
              <a:rPr lang="he-IL" sz="1500" dirty="0">
                <a:highlight>
                  <a:srgbClr val="FFFF00"/>
                </a:highlight>
              </a:rPr>
              <a:t> באופן ראשוני ותוך כדי זה יאפשר אולי לגלות עוד דברים מעניינים. </a:t>
            </a: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947E3DA7-1FB9-7EB5-0CA7-24331D6EFC64}"/>
              </a:ext>
            </a:extLst>
          </p:cNvPr>
          <p:cNvSpPr/>
          <p:nvPr/>
        </p:nvSpPr>
        <p:spPr>
          <a:xfrm>
            <a:off x="0" y="1"/>
            <a:ext cx="1875453" cy="116955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72024CDC-7D5B-4D7C-7A8B-9F5D574245EF}"/>
              </a:ext>
            </a:extLst>
          </p:cNvPr>
          <p:cNvSpPr/>
          <p:nvPr/>
        </p:nvSpPr>
        <p:spPr>
          <a:xfrm>
            <a:off x="0" y="5688447"/>
            <a:ext cx="1875453" cy="116955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89C4DBC7-D78E-CDBE-78BD-83B6305CB8FC}"/>
              </a:ext>
            </a:extLst>
          </p:cNvPr>
          <p:cNvSpPr/>
          <p:nvPr/>
        </p:nvSpPr>
        <p:spPr>
          <a:xfrm>
            <a:off x="10316547" y="1"/>
            <a:ext cx="1875453" cy="116955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512729B9-C256-3EB5-8182-8A7EA207C29A}"/>
              </a:ext>
            </a:extLst>
          </p:cNvPr>
          <p:cNvSpPr/>
          <p:nvPr/>
        </p:nvSpPr>
        <p:spPr>
          <a:xfrm>
            <a:off x="10316547" y="5688447"/>
            <a:ext cx="1875453" cy="116955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86467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A8304CC5-1E60-B24A-2128-4C0330336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29" y="257805"/>
            <a:ext cx="9722944" cy="6342389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278C189E-7ABD-F253-61CB-65C9CFEA02A9}"/>
              </a:ext>
            </a:extLst>
          </p:cNvPr>
          <p:cNvSpPr txBox="1"/>
          <p:nvPr/>
        </p:nvSpPr>
        <p:spPr>
          <a:xfrm>
            <a:off x="192833" y="2360645"/>
            <a:ext cx="4817706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r>
              <a:rPr lang="he-IL" dirty="0">
                <a:highlight>
                  <a:srgbClr val="FFFF00"/>
                </a:highlight>
              </a:rPr>
              <a:t>מחברת </a:t>
            </a:r>
            <a:r>
              <a:rPr lang="en-US" dirty="0">
                <a:highlight>
                  <a:srgbClr val="FFFF00"/>
                </a:highlight>
              </a:rPr>
              <a:t>EDA</a:t>
            </a:r>
            <a:r>
              <a:rPr lang="he-IL" dirty="0">
                <a:highlight>
                  <a:srgbClr val="FFFF00"/>
                </a:highlight>
              </a:rPr>
              <a:t> </a:t>
            </a:r>
            <a:r>
              <a:rPr lang="he-IL" dirty="0" err="1">
                <a:highlight>
                  <a:srgbClr val="FFFF00"/>
                </a:highlight>
              </a:rPr>
              <a:t>בפייתון</a:t>
            </a:r>
            <a:r>
              <a:rPr lang="he-IL" dirty="0">
                <a:highlight>
                  <a:srgbClr val="FFFF00"/>
                </a:highlight>
              </a:rPr>
              <a:t>.</a:t>
            </a:r>
          </a:p>
          <a:p>
            <a:r>
              <a:rPr lang="he-IL" dirty="0">
                <a:highlight>
                  <a:srgbClr val="FFFF00"/>
                </a:highlight>
              </a:rPr>
              <a:t>משלבת בתוכה קוד </a:t>
            </a:r>
            <a:r>
              <a:rPr lang="en-US" dirty="0">
                <a:highlight>
                  <a:srgbClr val="FFFF00"/>
                </a:highlight>
              </a:rPr>
              <a:t>SQL</a:t>
            </a:r>
            <a:r>
              <a:rPr lang="he-IL" dirty="0">
                <a:highlight>
                  <a:srgbClr val="FFFF00"/>
                </a:highlight>
              </a:rPr>
              <a:t> בשני אופני שימוש:</a:t>
            </a:r>
          </a:p>
          <a:p>
            <a:r>
              <a:rPr lang="he-IL" dirty="0">
                <a:highlight>
                  <a:srgbClr val="FFFF00"/>
                </a:highlight>
              </a:rPr>
              <a:t>שאילתות אד-הוק לשליפה, </a:t>
            </a:r>
          </a:p>
          <a:p>
            <a:r>
              <a:rPr lang="he-IL" dirty="0">
                <a:highlight>
                  <a:srgbClr val="FFFF00"/>
                </a:highlight>
              </a:rPr>
              <a:t>ושאילתות ייעודיות לבנייה של טבלאות שונות</a:t>
            </a:r>
          </a:p>
        </p:txBody>
      </p:sp>
    </p:spTree>
    <p:extLst>
      <p:ext uri="{BB962C8B-B14F-4D97-AF65-F5344CB8AC3E}">
        <p14:creationId xmlns:p14="http://schemas.microsoft.com/office/powerpoint/2010/main" val="1443096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A44C1-6C1D-E578-C34A-46A0DF584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957C10A-A1A4-0516-9FF6-FBBF2496B05B}"/>
              </a:ext>
            </a:extLst>
          </p:cNvPr>
          <p:cNvSpPr txBox="1"/>
          <p:nvPr/>
        </p:nvSpPr>
        <p:spPr>
          <a:xfrm>
            <a:off x="2295332" y="47536"/>
            <a:ext cx="795901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00FF00"/>
                </a:highlight>
              </a:rPr>
              <a:t>Beyond Automation - Manual EDA</a:t>
            </a:r>
            <a:b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</a:rPr>
            </a:br>
            <a:endParaRPr lang="he-IL" sz="2000" dirty="0">
              <a:solidFill>
                <a:srgbClr val="FF0000"/>
              </a:solidFill>
              <a:highlight>
                <a:srgbClr val="00FF00"/>
              </a:highlight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7AA71E0-78E2-5324-0345-F7DD62A0DDA8}"/>
              </a:ext>
            </a:extLst>
          </p:cNvPr>
          <p:cNvSpPr txBox="1"/>
          <p:nvPr/>
        </p:nvSpPr>
        <p:spPr>
          <a:xfrm>
            <a:off x="3325198" y="401479"/>
            <a:ext cx="57686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Within each category, what is the BW distribution of the athletes?</a:t>
            </a:r>
          </a:p>
          <a:p>
            <a:pPr algn="l"/>
            <a:endParaRPr lang="en-US" sz="140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1F440E-0822-3C74-C332-53DDAD237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96" y="1164771"/>
            <a:ext cx="5465407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5FACEC0-E419-009A-56DA-AAAB97215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153" y="1164771"/>
            <a:ext cx="55626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2892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68231150-7731-6C36-57D1-F2C19E734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2" y="255814"/>
            <a:ext cx="4896238" cy="489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96191D1-E062-FCB0-5B09-901F6E9C8EC8}"/>
              </a:ext>
            </a:extLst>
          </p:cNvPr>
          <p:cNvSpPr txBox="1"/>
          <p:nvPr/>
        </p:nvSpPr>
        <p:spPr>
          <a:xfrm>
            <a:off x="6513544" y="1013783"/>
            <a:ext cx="4671528" cy="397031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1">
            <a:spAutoFit/>
          </a:bodyPr>
          <a:lstStyle/>
          <a:p>
            <a:r>
              <a:rPr lang="he-IL" dirty="0"/>
              <a:t>בגדול הרעיון הוא שאפשר להתבונן ב-</a:t>
            </a:r>
            <a:r>
              <a:rPr lang="en-US" dirty="0"/>
              <a:t>box plot</a:t>
            </a:r>
            <a:r>
              <a:rPr lang="he-IL" dirty="0"/>
              <a:t> עבור כל אחת מהקטגוריות, ולראות:</a:t>
            </a:r>
          </a:p>
          <a:p>
            <a:pPr marL="342900" indent="-342900">
              <a:buAutoNum type="arabicPeriod"/>
            </a:pPr>
            <a:r>
              <a:rPr lang="he-IL" dirty="0"/>
              <a:t>התפלגות משקל הגוף של האתלטים </a:t>
            </a:r>
            <a:r>
              <a:rPr lang="he-IL" dirty="0" err="1"/>
              <a:t>בקטוגוריה</a:t>
            </a:r>
            <a:r>
              <a:rPr lang="he-IL" dirty="0"/>
              <a:t>.</a:t>
            </a:r>
          </a:p>
          <a:p>
            <a:pPr marL="342900" indent="-342900">
              <a:buAutoNum type="arabicPeriod"/>
            </a:pPr>
            <a:r>
              <a:rPr lang="he-IL" dirty="0"/>
              <a:t>איפה נמצאים המדליסטים (פודיום) ביחס לכולם.</a:t>
            </a:r>
          </a:p>
          <a:p>
            <a:pPr marL="342900" indent="-342900">
              <a:buAutoNum type="arabicPeriod"/>
            </a:pPr>
            <a:endParaRPr lang="he-IL" dirty="0"/>
          </a:p>
          <a:p>
            <a:pPr marL="342900" indent="-342900">
              <a:buAutoNum type="arabicPeriod"/>
            </a:pPr>
            <a:endParaRPr lang="he-IL" dirty="0"/>
          </a:p>
          <a:p>
            <a:r>
              <a:rPr lang="he-IL" dirty="0"/>
              <a:t>זה נותן אחיזה ראשונית ברעיון חשוב. </a:t>
            </a:r>
          </a:p>
          <a:p>
            <a:endParaRPr lang="he-IL" dirty="0"/>
          </a:p>
          <a:p>
            <a:r>
              <a:rPr lang="he-IL" dirty="0"/>
              <a:t>רואים למשל שבקטגוריות משקל כבד מאוד, לרוב הפודיום מגיע לאתלטים הכבדים יותר בקטגוריה. יש חריגים. אבל בגדול הרעיון הוא להתחיל להרגיש את הדאטה.</a:t>
            </a:r>
          </a:p>
        </p:txBody>
      </p:sp>
    </p:spTree>
    <p:extLst>
      <p:ext uri="{BB962C8B-B14F-4D97-AF65-F5344CB8AC3E}">
        <p14:creationId xmlns:p14="http://schemas.microsoft.com/office/powerpoint/2010/main" val="525507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9C900-8C1E-7E48-9908-FF5A18E28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0D4502F-47A5-EB6F-5413-B193147B065A}"/>
              </a:ext>
            </a:extLst>
          </p:cNvPr>
          <p:cNvSpPr txBox="1"/>
          <p:nvPr/>
        </p:nvSpPr>
        <p:spPr>
          <a:xfrm>
            <a:off x="2295332" y="47536"/>
            <a:ext cx="795901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00FF00"/>
                </a:highlight>
              </a:rPr>
              <a:t>Beyond Automation - Manual EDA</a:t>
            </a:r>
            <a:b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</a:rPr>
            </a:br>
            <a:endParaRPr lang="he-IL" sz="2000" dirty="0">
              <a:solidFill>
                <a:srgbClr val="FF0000"/>
              </a:solidFill>
              <a:highlight>
                <a:srgbClr val="00FF00"/>
              </a:highlight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9BAD154-8FA5-8BF6-053B-31588B4E0831}"/>
              </a:ext>
            </a:extLst>
          </p:cNvPr>
          <p:cNvSpPr txBox="1"/>
          <p:nvPr/>
        </p:nvSpPr>
        <p:spPr>
          <a:xfrm>
            <a:off x="3325198" y="401479"/>
            <a:ext cx="57686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Within each category, what is the BW distribution of the athletes?</a:t>
            </a:r>
          </a:p>
          <a:p>
            <a:pPr algn="l"/>
            <a:endParaRPr lang="en-US" sz="140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E6978-CF36-B45C-0104-1AFD5BBF5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96" y="2997602"/>
            <a:ext cx="3689867" cy="375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977F58D-B2CF-B365-BEAB-410637F39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839" y="2997601"/>
            <a:ext cx="3755486" cy="375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5B7D2DC-61A2-CCB5-0891-E0DC6FEDE327}"/>
              </a:ext>
            </a:extLst>
          </p:cNvPr>
          <p:cNvSpPr txBox="1"/>
          <p:nvPr/>
        </p:nvSpPr>
        <p:spPr>
          <a:xfrm>
            <a:off x="139960" y="1278642"/>
            <a:ext cx="549262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200" dirty="0"/>
              <a:t>אז נוכל להתבונן ולחקור התפלגויות. </a:t>
            </a:r>
          </a:p>
          <a:p>
            <a:r>
              <a:rPr lang="he-IL" sz="1200" dirty="0"/>
              <a:t>נראה למשל שבקטגורית גברים עד 56 ק"ג </a:t>
            </a:r>
            <a:r>
              <a:rPr lang="he-IL" sz="1200" b="1" dirty="0"/>
              <a:t>אין</a:t>
            </a:r>
            <a:r>
              <a:rPr lang="he-IL" sz="1200" dirty="0"/>
              <a:t> </a:t>
            </a:r>
            <a:r>
              <a:rPr lang="he-IL" sz="1200" dirty="0" err="1"/>
              <a:t>איזשהי</a:t>
            </a:r>
            <a:r>
              <a:rPr lang="he-IL" sz="1200" dirty="0"/>
              <a:t> התרכזות של זוכי מדליות (צהוב) בטווח ספציפי של הקטגורית משקל. </a:t>
            </a:r>
          </a:p>
          <a:p>
            <a:r>
              <a:rPr lang="he-IL" sz="1200" dirty="0"/>
              <a:t>כן נוכל לראות מישהו "חריג" – אתלט ששוקל פחות מ-54 ק"ג. נוכל לומר בוודאות: אם אתה מתחרה בקטגוריה הזו, אין לך יתרון בלהיות בטווח הנמוך מאוד של המשקל. אולי שווה לאתלט הה לנסות לרדת בקטגוריה.</a:t>
            </a:r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0DE995DD-169A-50DE-0F3E-CE791F127499}"/>
              </a:ext>
            </a:extLst>
          </p:cNvPr>
          <p:cNvSpPr/>
          <p:nvPr/>
        </p:nvSpPr>
        <p:spPr>
          <a:xfrm>
            <a:off x="1399592" y="3209731"/>
            <a:ext cx="709126" cy="12316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A5A30746-7E6A-CD25-5BAC-94DF0442CCD2}"/>
              </a:ext>
            </a:extLst>
          </p:cNvPr>
          <p:cNvSpPr/>
          <p:nvPr/>
        </p:nvSpPr>
        <p:spPr>
          <a:xfrm>
            <a:off x="2886270" y="6338597"/>
            <a:ext cx="286138" cy="32346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E7F4847C-F28A-EBDA-28F7-F911379BFE42}"/>
              </a:ext>
            </a:extLst>
          </p:cNvPr>
          <p:cNvSpPr/>
          <p:nvPr/>
        </p:nvSpPr>
        <p:spPr>
          <a:xfrm>
            <a:off x="9476793" y="4551883"/>
            <a:ext cx="286138" cy="32346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CBF28D75-62F3-52DE-53C2-E06BDA612E58}"/>
              </a:ext>
            </a:extLst>
          </p:cNvPr>
          <p:cNvSpPr txBox="1"/>
          <p:nvPr/>
        </p:nvSpPr>
        <p:spPr>
          <a:xfrm>
            <a:off x="9019591" y="776210"/>
            <a:ext cx="3032449" cy="21236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200" dirty="0"/>
              <a:t>עבור קטגורית משקל כבד מאוד 109+ , עולה </a:t>
            </a:r>
            <a:r>
              <a:rPr lang="he-IL" sz="1200" b="1" i="1" dirty="0"/>
              <a:t>תבנית בעלת אופי ייחודי </a:t>
            </a:r>
            <a:r>
              <a:rPr lang="he-IL" sz="1200" dirty="0"/>
              <a:t>(זאת קטגוריה מקסימלית -  ללא רף עליון למשקל) – </a:t>
            </a:r>
            <a:r>
              <a:rPr lang="he-IL" sz="1200" b="1" i="1" dirty="0"/>
              <a:t>אבל אולי לא בהכרח מפתיעה (נראה בהמשך..)</a:t>
            </a:r>
          </a:p>
          <a:p>
            <a:endParaRPr lang="he-IL" sz="1200" i="1" dirty="0"/>
          </a:p>
          <a:p>
            <a:r>
              <a:rPr lang="he-IL" sz="1200" i="1" dirty="0"/>
              <a:t>כאן אין ממש חשיבות ל"רף עליון" ובעצם מה שיוצר את הגבול העליון בתוך הקטגוריה, הוא האתלט ששוקל הכי הרבה. </a:t>
            </a:r>
            <a:endParaRPr lang="he-IL" sz="1200" dirty="0"/>
          </a:p>
          <a:p>
            <a:r>
              <a:rPr lang="he-IL" sz="1200" b="1" i="1" dirty="0">
                <a:highlight>
                  <a:srgbClr val="FFFF00"/>
                </a:highlight>
              </a:rPr>
              <a:t>בכל מקרה</a:t>
            </a:r>
            <a:r>
              <a:rPr lang="he-IL" sz="1200" i="1" dirty="0">
                <a:highlight>
                  <a:srgbClr val="FFFF00"/>
                </a:highlight>
              </a:rPr>
              <a:t> זה מעניין וניתן לראות 3 זוכי מדליות – וכולם מעל המשקל החציוני. לא בהכרח מפתיע אבל זה מצביע על האופי המיוחד של הקטגוריה. </a:t>
            </a:r>
            <a:endParaRPr lang="he-IL" sz="1200" b="1" i="1" dirty="0">
              <a:highlight>
                <a:srgbClr val="FFFF00"/>
              </a:highlight>
            </a:endParaRPr>
          </a:p>
        </p:txBody>
      </p:sp>
      <p:sp>
        <p:nvSpPr>
          <p:cNvPr id="13" name="אליפסה 12">
            <a:extLst>
              <a:ext uri="{FF2B5EF4-FFF2-40B4-BE49-F238E27FC236}">
                <a16:creationId xmlns:a16="http://schemas.microsoft.com/office/drawing/2014/main" id="{203FD4D1-D1DC-3BC5-5EA1-99DDE4D472BF}"/>
              </a:ext>
            </a:extLst>
          </p:cNvPr>
          <p:cNvSpPr/>
          <p:nvPr/>
        </p:nvSpPr>
        <p:spPr>
          <a:xfrm>
            <a:off x="9476793" y="3209731"/>
            <a:ext cx="286138" cy="32346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אליפסה 14">
            <a:extLst>
              <a:ext uri="{FF2B5EF4-FFF2-40B4-BE49-F238E27FC236}">
                <a16:creationId xmlns:a16="http://schemas.microsoft.com/office/drawing/2014/main" id="{C1B6BC82-DBC7-F5B8-F236-0E0857C5022B}"/>
              </a:ext>
            </a:extLst>
          </p:cNvPr>
          <p:cNvSpPr/>
          <p:nvPr/>
        </p:nvSpPr>
        <p:spPr>
          <a:xfrm>
            <a:off x="9498565" y="3612595"/>
            <a:ext cx="214603" cy="32346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03405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BC82D-4851-AE12-7105-9C486080B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386D0B6-6C98-AD95-9212-3EF5C9C5CCE4}"/>
              </a:ext>
            </a:extLst>
          </p:cNvPr>
          <p:cNvSpPr txBox="1"/>
          <p:nvPr/>
        </p:nvSpPr>
        <p:spPr>
          <a:xfrm>
            <a:off x="2374952" y="0"/>
            <a:ext cx="7744408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>
                <a:highlight>
                  <a:srgbClr val="00FF00"/>
                </a:highlight>
              </a:rPr>
              <a:t>Simple? </a:t>
            </a:r>
            <a:endParaRPr lang="he-IL" sz="4400" b="1" dirty="0">
              <a:highlight>
                <a:srgbClr val="00FF00"/>
              </a:highlight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57AD8A10-3E37-E192-7CE6-0F5908C3DB1E}"/>
              </a:ext>
            </a:extLst>
          </p:cNvPr>
          <p:cNvSpPr txBox="1"/>
          <p:nvPr/>
        </p:nvSpPr>
        <p:spPr>
          <a:xfrm>
            <a:off x="716281" y="978292"/>
            <a:ext cx="10888980" cy="535531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הדאטה סט התמים הזה, 1400 שורות עם 11 טבלאות, התגלה כמעניין אך מאוד מלוכלך. </a:t>
            </a:r>
          </a:p>
          <a:p>
            <a:endParaRPr lang="he-IL" dirty="0"/>
          </a:p>
          <a:p>
            <a:endParaRPr lang="he-IL" dirty="0"/>
          </a:p>
          <a:p>
            <a:r>
              <a:rPr lang="he-IL" dirty="0"/>
              <a:t>ביצעתי פעולות ניקוי ארוכות מאוד </a:t>
            </a:r>
            <a:r>
              <a:rPr lang="he-IL" dirty="0" err="1"/>
              <a:t>בפייתון</a:t>
            </a:r>
            <a:r>
              <a:rPr lang="he-IL" dirty="0"/>
              <a:t>, כולל עבודה עם שתי ספריות חדשות: </a:t>
            </a:r>
          </a:p>
          <a:p>
            <a:endParaRPr lang="he-IL" dirty="0"/>
          </a:p>
          <a:p>
            <a:r>
              <a:rPr lang="he-IL" dirty="0"/>
              <a:t>1. </a:t>
            </a:r>
            <a:r>
              <a:rPr lang="en-US" b="1" dirty="0" err="1"/>
              <a:t>Pycountry</a:t>
            </a:r>
            <a:r>
              <a:rPr lang="he-IL" dirty="0"/>
              <a:t> : שמאפשרת לעבור מקידוד שם מדינה אל שם המדינה (למשל: </a:t>
            </a:r>
            <a:r>
              <a:rPr lang="en-US" dirty="0"/>
              <a:t>ISR  </a:t>
            </a:r>
            <a:r>
              <a:rPr lang="en-US" dirty="0">
                <a:sym typeface="Wingdings" panose="05000000000000000000" pitchFamily="2" charset="2"/>
              </a:rPr>
              <a:t> Israel</a:t>
            </a:r>
            <a:r>
              <a:rPr lang="he-IL" dirty="0">
                <a:sym typeface="Wingdings" panose="05000000000000000000" pitchFamily="2" charset="2"/>
              </a:rPr>
              <a:t>)</a:t>
            </a:r>
          </a:p>
          <a:p>
            <a:endParaRPr lang="he-IL" dirty="0">
              <a:sym typeface="Wingdings" panose="05000000000000000000" pitchFamily="2" charset="2"/>
            </a:endParaRPr>
          </a:p>
          <a:p>
            <a:r>
              <a:rPr lang="he-IL" dirty="0">
                <a:sym typeface="Wingdings" panose="05000000000000000000" pitchFamily="2" charset="2"/>
              </a:rPr>
              <a:t>2.</a:t>
            </a:r>
            <a:r>
              <a:rPr lang="he-IL" b="1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API Wikipedia</a:t>
            </a:r>
            <a:r>
              <a:rPr lang="he-IL" b="1" dirty="0">
                <a:sym typeface="Wingdings" panose="05000000000000000000" pitchFamily="2" charset="2"/>
              </a:rPr>
              <a:t> </a:t>
            </a:r>
            <a:r>
              <a:rPr lang="he-IL" dirty="0">
                <a:sym typeface="Wingdings" panose="05000000000000000000" pitchFamily="2" charset="2"/>
              </a:rPr>
              <a:t>: כאשר שם המדינה של אתלט אינו מופיע (כי לא מופיע הקוד מלכתחילה) – צריך לשלוף אותו </a:t>
            </a:r>
            <a:r>
              <a:rPr lang="he-IL" dirty="0" err="1">
                <a:sym typeface="Wingdings" panose="05000000000000000000" pitchFamily="2" charset="2"/>
              </a:rPr>
              <a:t>מויקיפידה</a:t>
            </a:r>
            <a:r>
              <a:rPr lang="he-IL" dirty="0">
                <a:sym typeface="Wingdings" panose="05000000000000000000" pitchFamily="2" charset="2"/>
              </a:rPr>
              <a:t>. </a:t>
            </a:r>
          </a:p>
          <a:p>
            <a:endParaRPr lang="he-IL" dirty="0">
              <a:sym typeface="Wingdings" panose="05000000000000000000" pitchFamily="2" charset="2"/>
            </a:endParaRPr>
          </a:p>
          <a:p>
            <a:endParaRPr lang="he-IL" dirty="0">
              <a:sym typeface="Wingdings" panose="05000000000000000000" pitchFamily="2" charset="2"/>
            </a:endParaRPr>
          </a:p>
          <a:p>
            <a:endParaRPr lang="he-IL" dirty="0">
              <a:sym typeface="Wingdings" panose="05000000000000000000" pitchFamily="2" charset="2"/>
            </a:endParaRPr>
          </a:p>
          <a:p>
            <a:r>
              <a:rPr lang="he-IL" dirty="0">
                <a:sym typeface="Wingdings" panose="05000000000000000000" pitchFamily="2" charset="2"/>
              </a:rPr>
              <a:t>התחלתי את התהליך ניקוי עם 319 ערכים חסרים. את הפאזה הראשונה של הניקיון סיימתי עם 245. את הפאזה השנייה עם 30. את הפאזה השלישית – בדיקה ידנית בגוגל של 6 נבחרים זוכי פודיום – ביצעתי באופן ידני. </a:t>
            </a:r>
          </a:p>
          <a:p>
            <a:endParaRPr lang="he-IL" dirty="0">
              <a:sym typeface="Wingdings" panose="05000000000000000000" pitchFamily="2" charset="2"/>
            </a:endParaRPr>
          </a:p>
          <a:p>
            <a:r>
              <a:rPr lang="he-IL" dirty="0">
                <a:highlight>
                  <a:srgbClr val="FFFF00"/>
                </a:highlight>
                <a:sym typeface="Wingdings" panose="05000000000000000000" pitchFamily="2" charset="2"/>
              </a:rPr>
              <a:t>מ-319 ערכים חסרים, אל 24 ערכים חסרים בלבד. העבודה הקשה הייתה בלהגיע בכלל למצב שאני מרשה לעצמי לעשות מילוי ידני של ערכים חסרים. כן, היו 6 אתלטים שמילאתי באופן ידני בעזרת חיפוש בגוגל – פשוט כי לא רציתי לפספס את האינפורמציה שהם נושאים (הם 6 אתלטים זוכי מדליות, </a:t>
            </a: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podium  = yes</a:t>
            </a:r>
            <a:r>
              <a:rPr lang="he-IL" dirty="0">
                <a:highlight>
                  <a:srgbClr val="FFFF00"/>
                </a:highlight>
                <a:sym typeface="Wingdings" panose="05000000000000000000" pitchFamily="2" charset="2"/>
              </a:rPr>
              <a:t> ובקונטקסט הנוכחי זאת אינפורמציה מאוד מעניינת.</a:t>
            </a:r>
          </a:p>
          <a:p>
            <a:endParaRPr lang="he-IL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r>
              <a:rPr lang="he-IL" dirty="0">
                <a:highlight>
                  <a:srgbClr val="FFFF00"/>
                </a:highlight>
                <a:sym typeface="Wingdings" panose="05000000000000000000" pitchFamily="2" charset="2"/>
              </a:rPr>
              <a:t>(בהמשך אכן ביצעתי ניתוחי עומק שקשורים למדליות</a:t>
            </a: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;</a:t>
            </a:r>
            <a:r>
              <a:rPr lang="he-IL" dirty="0">
                <a:highlight>
                  <a:srgbClr val="FFFF00"/>
                </a:highlight>
                <a:sym typeface="Wingdings" panose="05000000000000000000" pitchFamily="2" charset="2"/>
              </a:rPr>
              <a:t> כשנגיע אליהם נבין שההשלמה הידנית הזו הייתה ראויה!)</a:t>
            </a:r>
          </a:p>
        </p:txBody>
      </p:sp>
    </p:spTree>
    <p:extLst>
      <p:ext uri="{BB962C8B-B14F-4D97-AF65-F5344CB8AC3E}">
        <p14:creationId xmlns:p14="http://schemas.microsoft.com/office/powerpoint/2010/main" val="41894237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DA653-0CD9-CBD9-F389-A7670BC16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0140DA0E-2C79-2814-FB27-2C0959612D2E}"/>
              </a:ext>
            </a:extLst>
          </p:cNvPr>
          <p:cNvSpPr txBox="1"/>
          <p:nvPr/>
        </p:nvSpPr>
        <p:spPr>
          <a:xfrm>
            <a:off x="2295332" y="47536"/>
            <a:ext cx="795901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00FF00"/>
                </a:highlight>
              </a:rPr>
              <a:t>Beyond Automation - Manual EDA</a:t>
            </a:r>
            <a:b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</a:rPr>
            </a:br>
            <a:endParaRPr lang="he-IL" sz="2000" dirty="0">
              <a:solidFill>
                <a:srgbClr val="FF0000"/>
              </a:solidFill>
              <a:highlight>
                <a:srgbClr val="00FF00"/>
              </a:highlight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E9E933D-7504-AF88-16C7-CFD2A2F2B5CD}"/>
              </a:ext>
            </a:extLst>
          </p:cNvPr>
          <p:cNvSpPr txBox="1"/>
          <p:nvPr/>
        </p:nvSpPr>
        <p:spPr>
          <a:xfrm>
            <a:off x="3325198" y="401479"/>
            <a:ext cx="57686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Within each category, what is the BW distribution of the athletes?</a:t>
            </a:r>
          </a:p>
          <a:p>
            <a:pPr algn="l"/>
            <a:endParaRPr lang="en-US" sz="140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033D3-73D5-2685-7946-5A9355DB4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96" y="2997602"/>
            <a:ext cx="3689867" cy="375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9031781-0C0B-D0D9-2703-AE2DF941F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839" y="2997601"/>
            <a:ext cx="3755486" cy="375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אליפסה 6">
            <a:extLst>
              <a:ext uri="{FF2B5EF4-FFF2-40B4-BE49-F238E27FC236}">
                <a16:creationId xmlns:a16="http://schemas.microsoft.com/office/drawing/2014/main" id="{B5F2D82B-DCFD-E31A-B2F1-8B3DE9C9F550}"/>
              </a:ext>
            </a:extLst>
          </p:cNvPr>
          <p:cNvSpPr/>
          <p:nvPr/>
        </p:nvSpPr>
        <p:spPr>
          <a:xfrm>
            <a:off x="1399592" y="3209731"/>
            <a:ext cx="709126" cy="12316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CB0D9F6E-3E33-4699-4CBE-F66F3CA7CA5B}"/>
              </a:ext>
            </a:extLst>
          </p:cNvPr>
          <p:cNvSpPr/>
          <p:nvPr/>
        </p:nvSpPr>
        <p:spPr>
          <a:xfrm>
            <a:off x="2886270" y="6338597"/>
            <a:ext cx="286138" cy="32346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56A885E6-CF7B-F08D-91D1-C8E600D958A5}"/>
              </a:ext>
            </a:extLst>
          </p:cNvPr>
          <p:cNvSpPr/>
          <p:nvPr/>
        </p:nvSpPr>
        <p:spPr>
          <a:xfrm>
            <a:off x="9476793" y="4551883"/>
            <a:ext cx="286138" cy="32346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אליפסה 12">
            <a:extLst>
              <a:ext uri="{FF2B5EF4-FFF2-40B4-BE49-F238E27FC236}">
                <a16:creationId xmlns:a16="http://schemas.microsoft.com/office/drawing/2014/main" id="{662CFD4A-9F55-D977-FCB4-35C43FD537C5}"/>
              </a:ext>
            </a:extLst>
          </p:cNvPr>
          <p:cNvSpPr/>
          <p:nvPr/>
        </p:nvSpPr>
        <p:spPr>
          <a:xfrm>
            <a:off x="9476793" y="3209731"/>
            <a:ext cx="286138" cy="32346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אליפסה 14">
            <a:extLst>
              <a:ext uri="{FF2B5EF4-FFF2-40B4-BE49-F238E27FC236}">
                <a16:creationId xmlns:a16="http://schemas.microsoft.com/office/drawing/2014/main" id="{4FAA21F3-2819-91D7-90A5-036003B38C46}"/>
              </a:ext>
            </a:extLst>
          </p:cNvPr>
          <p:cNvSpPr/>
          <p:nvPr/>
        </p:nvSpPr>
        <p:spPr>
          <a:xfrm>
            <a:off x="9498565" y="3612595"/>
            <a:ext cx="214603" cy="32346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F915C97-7621-20BB-CE3C-F8189D8985F4}"/>
              </a:ext>
            </a:extLst>
          </p:cNvPr>
          <p:cNvSpPr txBox="1"/>
          <p:nvPr/>
        </p:nvSpPr>
        <p:spPr>
          <a:xfrm>
            <a:off x="2167229" y="1083504"/>
            <a:ext cx="8469085" cy="169277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600" dirty="0"/>
              <a:t>אבל רגע.... (שאלה לקהל)</a:t>
            </a:r>
          </a:p>
          <a:p>
            <a:pPr algn="ctr"/>
            <a:endParaRPr lang="he-IL" sz="2600" dirty="0"/>
          </a:p>
          <a:p>
            <a:pPr algn="ctr"/>
            <a:r>
              <a:rPr lang="he-IL" sz="2600" dirty="0"/>
              <a:t>למה בקטגורית המשקל הכבד יש רק שלושה עיגולים צהובים (זוכי מדליות) ?</a:t>
            </a:r>
            <a:r>
              <a:rPr lang="en-US" sz="2600" dirty="0"/>
              <a:t> </a:t>
            </a:r>
            <a:r>
              <a:rPr lang="he-IL" sz="2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6738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B4C6B-25F0-F4C2-7168-1415D749B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89E44FA-6EB6-209C-65CF-821C2794F01C}"/>
              </a:ext>
            </a:extLst>
          </p:cNvPr>
          <p:cNvSpPr txBox="1"/>
          <p:nvPr/>
        </p:nvSpPr>
        <p:spPr>
          <a:xfrm>
            <a:off x="2295332" y="47536"/>
            <a:ext cx="795901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00FF00"/>
                </a:highlight>
              </a:rPr>
              <a:t>Beyond Automation - Manual EDA</a:t>
            </a:r>
            <a:br>
              <a:rPr lang="en-US" sz="2000" dirty="0">
                <a:solidFill>
                  <a:srgbClr val="FF0000"/>
                </a:solidFill>
                <a:highlight>
                  <a:srgbClr val="00FF00"/>
                </a:highlight>
              </a:rPr>
            </a:br>
            <a:endParaRPr lang="he-IL" sz="2000" dirty="0">
              <a:solidFill>
                <a:srgbClr val="FF0000"/>
              </a:solidFill>
              <a:highlight>
                <a:srgbClr val="00FF00"/>
              </a:highlight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CF0669E7-D389-3617-1417-6932EE070AA0}"/>
              </a:ext>
            </a:extLst>
          </p:cNvPr>
          <p:cNvSpPr txBox="1"/>
          <p:nvPr/>
        </p:nvSpPr>
        <p:spPr>
          <a:xfrm>
            <a:off x="3325198" y="401479"/>
            <a:ext cx="57686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Within each category, what is the BW distribution of the athletes?</a:t>
            </a:r>
          </a:p>
          <a:p>
            <a:pPr algn="l"/>
            <a:endParaRPr lang="en-US" sz="140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0DA9CB-563B-5581-4E09-38EFB39FE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96" y="2997602"/>
            <a:ext cx="3689867" cy="375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7414EE7-6B07-AAB9-C627-E20CDC219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839" y="2997601"/>
            <a:ext cx="3755486" cy="375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אליפסה 6">
            <a:extLst>
              <a:ext uri="{FF2B5EF4-FFF2-40B4-BE49-F238E27FC236}">
                <a16:creationId xmlns:a16="http://schemas.microsoft.com/office/drawing/2014/main" id="{B5FAB872-4069-3D60-945A-63330332507B}"/>
              </a:ext>
            </a:extLst>
          </p:cNvPr>
          <p:cNvSpPr/>
          <p:nvPr/>
        </p:nvSpPr>
        <p:spPr>
          <a:xfrm>
            <a:off x="1399592" y="3209731"/>
            <a:ext cx="709126" cy="12316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5EFD2F1A-AE34-EA9A-4816-BD0364ADD64B}"/>
              </a:ext>
            </a:extLst>
          </p:cNvPr>
          <p:cNvSpPr/>
          <p:nvPr/>
        </p:nvSpPr>
        <p:spPr>
          <a:xfrm>
            <a:off x="2886270" y="6338597"/>
            <a:ext cx="286138" cy="32346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3BEC7C64-8418-0B39-97D3-F24069B8EF25}"/>
              </a:ext>
            </a:extLst>
          </p:cNvPr>
          <p:cNvSpPr/>
          <p:nvPr/>
        </p:nvSpPr>
        <p:spPr>
          <a:xfrm>
            <a:off x="9476793" y="4551883"/>
            <a:ext cx="286138" cy="32346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אליפסה 12">
            <a:extLst>
              <a:ext uri="{FF2B5EF4-FFF2-40B4-BE49-F238E27FC236}">
                <a16:creationId xmlns:a16="http://schemas.microsoft.com/office/drawing/2014/main" id="{BEED4617-E80F-2ED8-0710-25A859989B7D}"/>
              </a:ext>
            </a:extLst>
          </p:cNvPr>
          <p:cNvSpPr/>
          <p:nvPr/>
        </p:nvSpPr>
        <p:spPr>
          <a:xfrm>
            <a:off x="9476793" y="3209731"/>
            <a:ext cx="286138" cy="32346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אליפסה 14">
            <a:extLst>
              <a:ext uri="{FF2B5EF4-FFF2-40B4-BE49-F238E27FC236}">
                <a16:creationId xmlns:a16="http://schemas.microsoft.com/office/drawing/2014/main" id="{2F4932F8-BEFF-14A2-57E0-FD4DB1D81A58}"/>
              </a:ext>
            </a:extLst>
          </p:cNvPr>
          <p:cNvSpPr/>
          <p:nvPr/>
        </p:nvSpPr>
        <p:spPr>
          <a:xfrm>
            <a:off x="9498565" y="3612595"/>
            <a:ext cx="214603" cy="32346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3A71B756-3193-6097-E3FE-7B67AF760EFB}"/>
              </a:ext>
            </a:extLst>
          </p:cNvPr>
          <p:cNvSpPr txBox="1"/>
          <p:nvPr/>
        </p:nvSpPr>
        <p:spPr>
          <a:xfrm>
            <a:off x="2167229" y="996916"/>
            <a:ext cx="8469085" cy="169277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600" b="1" dirty="0">
                <a:highlight>
                  <a:srgbClr val="FFFF00"/>
                </a:highlight>
              </a:rPr>
              <a:t>תשובה: נכון. כי הקטגוריה הזאת התקיימה רק פעם אחת (בשנת 2020 בלבד).</a:t>
            </a:r>
          </a:p>
          <a:p>
            <a:pPr algn="ctr"/>
            <a:endParaRPr lang="he-IL" sz="2600" b="1" dirty="0"/>
          </a:p>
          <a:p>
            <a:pPr algn="ctr"/>
            <a:endParaRPr lang="he-IL" sz="2600" b="1" dirty="0"/>
          </a:p>
        </p:txBody>
      </p:sp>
      <p:sp>
        <p:nvSpPr>
          <p:cNvPr id="6" name="חץ: למטה 5">
            <a:extLst>
              <a:ext uri="{FF2B5EF4-FFF2-40B4-BE49-F238E27FC236}">
                <a16:creationId xmlns:a16="http://schemas.microsoft.com/office/drawing/2014/main" id="{0F8498AA-8F68-C3AB-9655-F4E4132CE6B0}"/>
              </a:ext>
            </a:extLst>
          </p:cNvPr>
          <p:cNvSpPr/>
          <p:nvPr/>
        </p:nvSpPr>
        <p:spPr>
          <a:xfrm>
            <a:off x="6096000" y="1968759"/>
            <a:ext cx="799322" cy="233265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CD0DD9B-0CA0-2140-2FA7-1434F1722FC2}"/>
              </a:ext>
            </a:extLst>
          </p:cNvPr>
          <p:cNvSpPr txBox="1"/>
          <p:nvPr/>
        </p:nvSpPr>
        <p:spPr>
          <a:xfrm>
            <a:off x="5076824" y="4301412"/>
            <a:ext cx="2649894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highlight>
                  <a:srgbClr val="FFFF00"/>
                </a:highlight>
              </a:rPr>
              <a:t>וזה מזמין חידוד לחקירה הנוכחית. בואו נפצל כל קטגוריה לכל שנה. כך, למשל, נוכל לראות את התפלגות הזוכים ומשקלי הגוף בכל קטגוריה </a:t>
            </a:r>
            <a:r>
              <a:rPr lang="he-IL" b="1" dirty="0">
                <a:highlight>
                  <a:srgbClr val="FFFF00"/>
                </a:highlight>
              </a:rPr>
              <a:t>בכל שנה בנפרד</a:t>
            </a:r>
            <a:r>
              <a:rPr lang="he-IL" dirty="0">
                <a:highlight>
                  <a:srgbClr val="FFFF00"/>
                </a:highlight>
              </a:rPr>
              <a:t> ולבדוק האם יש טרנדים או תבניות נסתרות בזמן</a:t>
            </a:r>
          </a:p>
        </p:txBody>
      </p:sp>
    </p:spTree>
    <p:extLst>
      <p:ext uri="{BB962C8B-B14F-4D97-AF65-F5344CB8AC3E}">
        <p14:creationId xmlns:p14="http://schemas.microsoft.com/office/powerpoint/2010/main" val="1210738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BE802B4-9119-BA7C-E155-D6A92C9DFF66}"/>
              </a:ext>
            </a:extLst>
          </p:cNvPr>
          <p:cNvSpPr txBox="1"/>
          <p:nvPr/>
        </p:nvSpPr>
        <p:spPr>
          <a:xfrm>
            <a:off x="2583024" y="2090172"/>
            <a:ext cx="7865706" cy="13388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700" dirty="0"/>
              <a:t>לפני ביצוע חלוקה לשנים – ראשית הדגמה של</a:t>
            </a:r>
          </a:p>
          <a:p>
            <a:pPr algn="ctr"/>
            <a:r>
              <a:rPr lang="he-IL" sz="2700" dirty="0"/>
              <a:t> </a:t>
            </a:r>
            <a:r>
              <a:rPr lang="en-US" sz="2700" dirty="0"/>
              <a:t>Violin Plot Vs. Box Plot</a:t>
            </a:r>
            <a:endParaRPr lang="he-IL" sz="2700" dirty="0"/>
          </a:p>
          <a:p>
            <a:pPr algn="ctr"/>
            <a:endParaRPr lang="he-IL" sz="2700" dirty="0"/>
          </a:p>
        </p:txBody>
      </p:sp>
    </p:spTree>
    <p:extLst>
      <p:ext uri="{BB962C8B-B14F-4D97-AF65-F5344CB8AC3E}">
        <p14:creationId xmlns:p14="http://schemas.microsoft.com/office/powerpoint/2010/main" val="40248465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C00D1-C5B8-6274-8378-E43CFF1A4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002C2CC-CB21-5630-4970-7EA69AC630B0}"/>
              </a:ext>
            </a:extLst>
          </p:cNvPr>
          <p:cNvSpPr txBox="1"/>
          <p:nvPr/>
        </p:nvSpPr>
        <p:spPr>
          <a:xfrm>
            <a:off x="2295332" y="47536"/>
            <a:ext cx="7959012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700" b="1" dirty="0">
                <a:solidFill>
                  <a:srgbClr val="FF0000"/>
                </a:solidFill>
                <a:highlight>
                  <a:srgbClr val="00FF00"/>
                </a:highlight>
              </a:rPr>
              <a:t>Beyond Automation - Manual EDA</a:t>
            </a:r>
            <a:br>
              <a:rPr lang="en-US" sz="1700" dirty="0">
                <a:solidFill>
                  <a:srgbClr val="FF0000"/>
                </a:solidFill>
                <a:highlight>
                  <a:srgbClr val="00FF00"/>
                </a:highlight>
              </a:rPr>
            </a:br>
            <a:endParaRPr lang="he-IL" sz="1700" dirty="0">
              <a:solidFill>
                <a:srgbClr val="FF0000"/>
              </a:solidFill>
              <a:highlight>
                <a:srgbClr val="00FF00"/>
              </a:highlight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C2A40D0-9CFA-C22C-B989-7DE20E51DD0B}"/>
              </a:ext>
            </a:extLst>
          </p:cNvPr>
          <p:cNvSpPr txBox="1"/>
          <p:nvPr/>
        </p:nvSpPr>
        <p:spPr>
          <a:xfrm>
            <a:off x="3226061" y="355312"/>
            <a:ext cx="609755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Within each category, what is the BW distribution of the athletes?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F5D9AFA-8630-9762-0F0E-EC41B0DC715D}"/>
              </a:ext>
            </a:extLst>
          </p:cNvPr>
          <p:cNvSpPr txBox="1"/>
          <p:nvPr/>
        </p:nvSpPr>
        <p:spPr>
          <a:xfrm>
            <a:off x="1674846" y="686857"/>
            <a:ext cx="919998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Violin Plot Vs. Box Plot</a:t>
            </a:r>
            <a:endParaRPr lang="he-IL" sz="1600" dirty="0"/>
          </a:p>
          <a:p>
            <a:pPr algn="ctr"/>
            <a:r>
              <a:rPr lang="he-IL" sz="1600" dirty="0"/>
              <a:t>דרך נוספת להצגת הדאטה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9BCFA3B-B1F1-D497-6186-302E97F1A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8" y="1295400"/>
            <a:ext cx="55626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E05DA70-D690-C66F-A17D-B570FB601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5" y="1295400"/>
            <a:ext cx="55626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0934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EBEE3-431A-531C-D079-63127D3BB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A9EECE3-5FEF-E4EE-3005-7912CCC22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43" y="685410"/>
            <a:ext cx="5391304" cy="548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03599C8F-8E62-205E-361F-6F246A578423}"/>
              </a:ext>
            </a:extLst>
          </p:cNvPr>
          <p:cNvSpPr txBox="1"/>
          <p:nvPr/>
        </p:nvSpPr>
        <p:spPr>
          <a:xfrm>
            <a:off x="6867331" y="438540"/>
            <a:ext cx="3247053" cy="61863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תזכורת:</a:t>
            </a:r>
            <a:r>
              <a:rPr lang="en-US" dirty="0"/>
              <a:t> </a:t>
            </a:r>
            <a:r>
              <a:rPr lang="he-IL" dirty="0"/>
              <a:t>ראינו את ה-</a:t>
            </a:r>
            <a:r>
              <a:rPr lang="en-US" dirty="0"/>
              <a:t>box plot </a:t>
            </a:r>
            <a:r>
              <a:rPr lang="he-IL" dirty="0"/>
              <a:t> הנחמד הזה שמאפשר לראות התפלגות משקלים בתוך הקטגוריה </a:t>
            </a:r>
            <a:r>
              <a:rPr lang="he-IL" b="1" dirty="0"/>
              <a:t>לאורך כל שנות קיומה</a:t>
            </a:r>
            <a:r>
              <a:rPr lang="he-IL" dirty="0"/>
              <a:t> (לכן יש יותר מ-3 נקודות צהובות</a:t>
            </a:r>
            <a:r>
              <a:rPr lang="en-US" dirty="0"/>
              <a:t>;</a:t>
            </a:r>
            <a:r>
              <a:rPr lang="he-IL" dirty="0"/>
              <a:t> בכל שנה יש 3 זוכי מדליות – 3 נקודות צהובות).</a:t>
            </a:r>
          </a:p>
          <a:p>
            <a:endParaRPr lang="he-IL" dirty="0"/>
          </a:p>
          <a:p>
            <a:r>
              <a:rPr lang="he-IL" dirty="0"/>
              <a:t>הוא נותן לנו התפלגות משקל בקטגוריה (כל הזמנים) + אינפורמציה על מיקום הפודיום (כלל המדליות).</a:t>
            </a:r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r>
              <a:rPr lang="he-IL" dirty="0"/>
              <a:t>כעת נתבונן בניתוח טרנדים לפי שנה, עבור כל קטגוריה. </a:t>
            </a:r>
          </a:p>
          <a:p>
            <a:endParaRPr lang="he-IL" dirty="0"/>
          </a:p>
          <a:p>
            <a:r>
              <a:rPr lang="he-IL" b="1" dirty="0"/>
              <a:t>אדגים על קטגורית </a:t>
            </a:r>
            <a:r>
              <a:rPr lang="en-US" b="1" dirty="0"/>
              <a:t>men’s 56kg</a:t>
            </a:r>
            <a:r>
              <a:rPr lang="he-IL" b="1" dirty="0"/>
              <a:t> שכבר התחלנו לעבוד איתה מוקדם יותר.</a:t>
            </a:r>
          </a:p>
        </p:txBody>
      </p:sp>
      <p:sp>
        <p:nvSpPr>
          <p:cNvPr id="4" name="תרשים זרימה: מחבר 3">
            <a:extLst>
              <a:ext uri="{FF2B5EF4-FFF2-40B4-BE49-F238E27FC236}">
                <a16:creationId xmlns:a16="http://schemas.microsoft.com/office/drawing/2014/main" id="{E77BBB9B-2B23-D5C4-2891-302777B12CDB}"/>
              </a:ext>
            </a:extLst>
          </p:cNvPr>
          <p:cNvSpPr/>
          <p:nvPr/>
        </p:nvSpPr>
        <p:spPr>
          <a:xfrm>
            <a:off x="4534678" y="625151"/>
            <a:ext cx="93306" cy="45719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DE2D172D-9A00-5A03-782D-E39AD3409D0B}"/>
              </a:ext>
            </a:extLst>
          </p:cNvPr>
          <p:cNvSpPr/>
          <p:nvPr/>
        </p:nvSpPr>
        <p:spPr>
          <a:xfrm>
            <a:off x="10651" y="38488"/>
            <a:ext cx="1268963" cy="13809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097385FB-9330-C34A-AA38-03F561EB4B32}"/>
              </a:ext>
            </a:extLst>
          </p:cNvPr>
          <p:cNvSpPr/>
          <p:nvPr/>
        </p:nvSpPr>
        <p:spPr>
          <a:xfrm>
            <a:off x="0" y="5386873"/>
            <a:ext cx="1268963" cy="13809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5B9C4360-A054-402C-466C-4734DA1EA690}"/>
              </a:ext>
            </a:extLst>
          </p:cNvPr>
          <p:cNvSpPr/>
          <p:nvPr/>
        </p:nvSpPr>
        <p:spPr>
          <a:xfrm>
            <a:off x="10912386" y="0"/>
            <a:ext cx="1268963" cy="13809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D22BA1CD-684D-DFB6-F834-A5F4EDE9AE14}"/>
              </a:ext>
            </a:extLst>
          </p:cNvPr>
          <p:cNvSpPr/>
          <p:nvPr/>
        </p:nvSpPr>
        <p:spPr>
          <a:xfrm>
            <a:off x="10896834" y="5477069"/>
            <a:ext cx="1268963" cy="13809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4881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4D6E0-5BDF-2267-277A-1F68ED068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5548D03C-6B44-BA5E-D388-8278111C8CBE}"/>
              </a:ext>
            </a:extLst>
          </p:cNvPr>
          <p:cNvSpPr txBox="1"/>
          <p:nvPr/>
        </p:nvSpPr>
        <p:spPr>
          <a:xfrm>
            <a:off x="2295331" y="0"/>
            <a:ext cx="7959012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700" b="1" dirty="0">
                <a:solidFill>
                  <a:srgbClr val="FF0000"/>
                </a:solidFill>
                <a:highlight>
                  <a:srgbClr val="00FF00"/>
                </a:highlight>
              </a:rPr>
              <a:t>Beyond Automation - Manual EDA</a:t>
            </a:r>
            <a:br>
              <a:rPr lang="en-US" sz="1700" dirty="0">
                <a:solidFill>
                  <a:srgbClr val="FF0000"/>
                </a:solidFill>
                <a:highlight>
                  <a:srgbClr val="00FF00"/>
                </a:highlight>
              </a:rPr>
            </a:br>
            <a:endParaRPr lang="he-IL" sz="1700" dirty="0">
              <a:solidFill>
                <a:srgbClr val="FF0000"/>
              </a:solidFill>
              <a:highlight>
                <a:srgbClr val="00FF00"/>
              </a:highlight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CC224C7-34C4-44FE-25B0-E988B87DA257}"/>
              </a:ext>
            </a:extLst>
          </p:cNvPr>
          <p:cNvSpPr txBox="1"/>
          <p:nvPr/>
        </p:nvSpPr>
        <p:spPr>
          <a:xfrm>
            <a:off x="1184677" y="548843"/>
            <a:ext cx="1018032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1" i="0" dirty="0" err="1">
                <a:solidFill>
                  <a:schemeClr val="accent1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Joyplot</a:t>
            </a:r>
            <a:endParaRPr lang="en-US" sz="1700" b="1" i="0" dirty="0">
              <a:solidFill>
                <a:schemeClr val="accent1"/>
              </a:solidFill>
              <a:effectLst/>
              <a:highlight>
                <a:srgbClr val="FFFF00"/>
              </a:highlight>
              <a:latin typeface="Roboto" panose="02000000000000000000" pitchFamily="2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D612161-F92F-3A51-3B5F-1164C50518BD}"/>
              </a:ext>
            </a:extLst>
          </p:cNvPr>
          <p:cNvSpPr txBox="1"/>
          <p:nvPr/>
        </p:nvSpPr>
        <p:spPr>
          <a:xfrm>
            <a:off x="3226060" y="346933"/>
            <a:ext cx="609755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Bodyweight Distribution In Weight Category </a:t>
            </a:r>
            <a:r>
              <a:rPr lang="en-US" sz="13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By Years</a:t>
            </a:r>
            <a:endParaRPr lang="en-US" sz="1300" b="1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C6D9DFD-D78F-7148-7AC7-1A45FBEAD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405" y="902786"/>
            <a:ext cx="8402864" cy="556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5604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72614-34F3-171A-C0D1-A153AC7EB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6E78009A-154B-F4BC-6961-8050A748D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73" y="186580"/>
            <a:ext cx="11204057" cy="648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3F033B6-BC7F-CCCA-CCD8-3D23082F6D32}"/>
              </a:ext>
            </a:extLst>
          </p:cNvPr>
          <p:cNvSpPr txBox="1"/>
          <p:nvPr/>
        </p:nvSpPr>
        <p:spPr>
          <a:xfrm>
            <a:off x="3149600" y="4910980"/>
            <a:ext cx="188366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highlight>
                  <a:srgbClr val="FFFF00"/>
                </a:highlight>
              </a:rPr>
              <a:t>מישהו רוצה לומר מה מסמנות שלוש הנקודות בכל שנה?</a:t>
            </a:r>
          </a:p>
        </p:txBody>
      </p:sp>
      <p:sp>
        <p:nvSpPr>
          <p:cNvPr id="4" name="תרשים זרימה: מחבר 3">
            <a:extLst>
              <a:ext uri="{FF2B5EF4-FFF2-40B4-BE49-F238E27FC236}">
                <a16:creationId xmlns:a16="http://schemas.microsoft.com/office/drawing/2014/main" id="{3A161454-6CB2-806F-62A3-DEE292840C02}"/>
              </a:ext>
            </a:extLst>
          </p:cNvPr>
          <p:cNvSpPr/>
          <p:nvPr/>
        </p:nvSpPr>
        <p:spPr>
          <a:xfrm>
            <a:off x="7782560" y="924560"/>
            <a:ext cx="762000" cy="558800"/>
          </a:xfrm>
          <a:prstGeom prst="flowChartConnec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A1D98127-8BFB-BF22-1C06-5A80DFBC318D}"/>
              </a:ext>
            </a:extLst>
          </p:cNvPr>
          <p:cNvCxnSpPr/>
          <p:nvPr/>
        </p:nvCxnSpPr>
        <p:spPr>
          <a:xfrm flipH="1" flipV="1">
            <a:off x="4511040" y="985520"/>
            <a:ext cx="3484880" cy="172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4B9A684-D735-A1F6-2742-F172F25020DA}"/>
              </a:ext>
            </a:extLst>
          </p:cNvPr>
          <p:cNvSpPr txBox="1"/>
          <p:nvPr/>
        </p:nvSpPr>
        <p:spPr>
          <a:xfrm>
            <a:off x="2794000" y="481852"/>
            <a:ext cx="1579880" cy="6924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300" b="1" dirty="0">
                <a:solidFill>
                  <a:schemeClr val="accent1"/>
                </a:solidFill>
              </a:rPr>
              <a:t>מספר האתלטים בקטגוריה באותה השנה</a:t>
            </a:r>
          </a:p>
        </p:txBody>
      </p:sp>
    </p:spTree>
    <p:extLst>
      <p:ext uri="{BB962C8B-B14F-4D97-AF65-F5344CB8AC3E}">
        <p14:creationId xmlns:p14="http://schemas.microsoft.com/office/powerpoint/2010/main" val="2386891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083DF-B4F6-D4D4-5B33-8B6937050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7D8CCC3C-F083-BA9A-5ABE-16FDDB9E3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34" y="186580"/>
            <a:ext cx="11204057" cy="648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20D5FF9E-834F-DC55-DCFB-51FBB1915F4C}"/>
              </a:ext>
            </a:extLst>
          </p:cNvPr>
          <p:cNvSpPr txBox="1"/>
          <p:nvPr/>
        </p:nvSpPr>
        <p:spPr>
          <a:xfrm>
            <a:off x="914400" y="438539"/>
            <a:ext cx="3340359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1">
            <a:spAutoFit/>
          </a:bodyPr>
          <a:lstStyle/>
          <a:p>
            <a:r>
              <a:rPr lang="he-IL" dirty="0"/>
              <a:t>טרנדים של </a:t>
            </a:r>
            <a:r>
              <a:rPr lang="he-IL" b="1" i="1" dirty="0"/>
              <a:t>התפלגות בזמן</a:t>
            </a:r>
            <a:r>
              <a:rPr lang="he-IL" dirty="0"/>
              <a:t>!</a:t>
            </a:r>
          </a:p>
          <a:p>
            <a:r>
              <a:rPr lang="he-IL" dirty="0"/>
              <a:t>מבט יפה ומעניין.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B48BEA9-DD35-3380-38B2-E4BFF53500C6}"/>
              </a:ext>
            </a:extLst>
          </p:cNvPr>
          <p:cNvSpPr txBox="1"/>
          <p:nvPr/>
        </p:nvSpPr>
        <p:spPr>
          <a:xfrm>
            <a:off x="1861456" y="2076679"/>
            <a:ext cx="3834881" cy="452431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r>
              <a:rPr lang="he-IL" dirty="0"/>
              <a:t>תובנות מהגרף:</a:t>
            </a:r>
          </a:p>
          <a:p>
            <a:pPr marL="342900" indent="-342900">
              <a:buAutoNum type="arabicPeriod"/>
            </a:pPr>
            <a:r>
              <a:rPr lang="he-IL" dirty="0"/>
              <a:t>2000-2012 יציבות מסוימת במיקום מרכז ההתפלגות. עם נטייה קלה לסטייה ימינה (</a:t>
            </a:r>
            <a:r>
              <a:rPr lang="en-US" dirty="0"/>
              <a:t>skew</a:t>
            </a:r>
            <a:r>
              <a:rPr lang="he-IL" dirty="0"/>
              <a:t>). </a:t>
            </a:r>
            <a:r>
              <a:rPr lang="he-IL" i="1" dirty="0">
                <a:highlight>
                  <a:srgbClr val="FFFF00"/>
                </a:highlight>
              </a:rPr>
              <a:t>"ניתוחים במאונך – מלמעלה למטה"</a:t>
            </a:r>
          </a:p>
          <a:p>
            <a:pPr marL="342900" indent="-342900">
              <a:buAutoNum type="arabicPeriod"/>
            </a:pPr>
            <a:r>
              <a:rPr lang="he-IL" dirty="0"/>
              <a:t>2016 סטייה למשקלים נמוכים יותר.</a:t>
            </a:r>
          </a:p>
          <a:p>
            <a:pPr marL="342900" indent="-342900">
              <a:buAutoNum type="arabicPeriod"/>
            </a:pPr>
            <a:r>
              <a:rPr lang="he-IL" dirty="0"/>
              <a:t> נשים לב שבשנים 2004 ו-2016,איפה שההתפלגות היא ללא </a:t>
            </a:r>
            <a:r>
              <a:rPr lang="en-US" dirty="0"/>
              <a:t>skew</a:t>
            </a:r>
            <a:r>
              <a:rPr lang="he-IL" dirty="0"/>
              <a:t>\הזחה, מדלית זהב, כסף וארד מסודרות בסדר יורד של משקל.</a:t>
            </a:r>
          </a:p>
          <a:p>
            <a:pPr marL="342900" indent="-342900">
              <a:buAutoNum type="arabicPeriod"/>
            </a:pPr>
            <a:r>
              <a:rPr lang="he-IL" b="1" dirty="0"/>
              <a:t>בדרך כלל</a:t>
            </a:r>
            <a:r>
              <a:rPr lang="he-IL" dirty="0"/>
              <a:t>, זוכי מדליות זהב נמצאי מתחת לממוצע המשקל!</a:t>
            </a:r>
          </a:p>
          <a:p>
            <a:pPr marL="342900" indent="-342900">
              <a:buAutoNum type="arabicPeriod"/>
            </a:pPr>
            <a:r>
              <a:rPr lang="he-IL" dirty="0"/>
              <a:t>2008 מדליית זהב לאתלט ששוקל הכי מעט בקטגוריה (הישג מכובד יותר משל מדליית הזהב של 2016, באופן יחסי).</a:t>
            </a:r>
          </a:p>
        </p:txBody>
      </p:sp>
    </p:spTree>
    <p:extLst>
      <p:ext uri="{BB962C8B-B14F-4D97-AF65-F5344CB8AC3E}">
        <p14:creationId xmlns:p14="http://schemas.microsoft.com/office/powerpoint/2010/main" val="37606976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FBAA3-F6E0-8DF3-C618-F82B8F3BC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98916D1-0C70-1FFA-CAD8-5D78760E8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3" y="186580"/>
            <a:ext cx="11204057" cy="648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אליפסה 2">
            <a:extLst>
              <a:ext uri="{FF2B5EF4-FFF2-40B4-BE49-F238E27FC236}">
                <a16:creationId xmlns:a16="http://schemas.microsoft.com/office/drawing/2014/main" id="{BFEEDDBB-42B0-9094-79FE-0920CD4169FD}"/>
              </a:ext>
            </a:extLst>
          </p:cNvPr>
          <p:cNvSpPr/>
          <p:nvPr/>
        </p:nvSpPr>
        <p:spPr>
          <a:xfrm>
            <a:off x="8161020" y="5722620"/>
            <a:ext cx="1493520" cy="4724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אליפסה 3">
            <a:extLst>
              <a:ext uri="{FF2B5EF4-FFF2-40B4-BE49-F238E27FC236}">
                <a16:creationId xmlns:a16="http://schemas.microsoft.com/office/drawing/2014/main" id="{C4E89CAB-D427-EF9A-9570-A70089E224FB}"/>
              </a:ext>
            </a:extLst>
          </p:cNvPr>
          <p:cNvSpPr/>
          <p:nvPr/>
        </p:nvSpPr>
        <p:spPr>
          <a:xfrm>
            <a:off x="7909560" y="2245940"/>
            <a:ext cx="2606040" cy="4724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AAA3EE0-2F55-423B-1A3D-18B7744A2B42}"/>
              </a:ext>
            </a:extLst>
          </p:cNvPr>
          <p:cNvSpPr txBox="1"/>
          <p:nvPr/>
        </p:nvSpPr>
        <p:spPr>
          <a:xfrm>
            <a:off x="2453640" y="1958340"/>
            <a:ext cx="3276600" cy="31393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highlight>
                  <a:srgbClr val="FFFF00"/>
                </a:highlight>
              </a:rPr>
              <a:t>בשנים האלה נראה שהזוכה בזהב היה הכי כבד מבין שלושת המדליסטים ואילו הזוכה בארד שקל הכי פחות מבין שלושתם. </a:t>
            </a:r>
          </a:p>
          <a:p>
            <a:endParaRPr lang="he-IL" dirty="0">
              <a:highlight>
                <a:srgbClr val="FFFF00"/>
              </a:highlight>
            </a:endParaRPr>
          </a:p>
          <a:p>
            <a:r>
              <a:rPr lang="he-IL" dirty="0">
                <a:highlight>
                  <a:srgbClr val="FFFF00"/>
                </a:highlight>
              </a:rPr>
              <a:t>יכול להיות מעניין לבחון את "היחסים" בין שלוש המדליסטים ומשקלים שלהם בכל קטגוריה – ללא קשר לשנים אלא דווקא במבט-על. לעשות </a:t>
            </a:r>
            <a:r>
              <a:rPr lang="en-US" dirty="0">
                <a:highlight>
                  <a:srgbClr val="FFFF00"/>
                </a:highlight>
              </a:rPr>
              <a:t>zoom-out</a:t>
            </a:r>
            <a:r>
              <a:rPr lang="he-IL" dirty="0">
                <a:highlight>
                  <a:srgbClr val="FFFF00"/>
                </a:highlight>
              </a:rPr>
              <a:t> בחזרה, רק למקום אחר.</a:t>
            </a:r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0CD977ED-F4C9-7B79-A3A2-2025F385F582}"/>
              </a:ext>
            </a:extLst>
          </p:cNvPr>
          <p:cNvSpPr/>
          <p:nvPr/>
        </p:nvSpPr>
        <p:spPr>
          <a:xfrm>
            <a:off x="0" y="0"/>
            <a:ext cx="1268963" cy="13809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70245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ED17E-A3B6-4719-8683-EE9B496B1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1D3D64C-25E8-14D4-AC4A-C7D6AE00A4EE}"/>
              </a:ext>
            </a:extLst>
          </p:cNvPr>
          <p:cNvSpPr txBox="1"/>
          <p:nvPr/>
        </p:nvSpPr>
        <p:spPr>
          <a:xfrm>
            <a:off x="544901" y="708497"/>
            <a:ext cx="11430000" cy="15081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400" dirty="0"/>
              <a:t>אז ה-</a:t>
            </a:r>
            <a:r>
              <a:rPr lang="en-US" sz="1400" dirty="0" err="1"/>
              <a:t>joyplot</a:t>
            </a:r>
            <a:r>
              <a:rPr lang="he-IL" sz="1400" dirty="0"/>
              <a:t> מאפשר מבט מאוד מעניין על טרנדים בזמן. במחברת ה-</a:t>
            </a:r>
            <a:r>
              <a:rPr lang="en-US" sz="1400" dirty="0"/>
              <a:t>EDA</a:t>
            </a:r>
            <a:r>
              <a:rPr lang="he-IL" sz="1400" dirty="0"/>
              <a:t> יצרתי סקריפט שבעצם מדפיס את הגרף עבור כל אחת מהקטגוריות, כדי לזהות טרנדים בזמן עבור כל קטגוריה. או כדי לחפש משהו חריג ומעניין. </a:t>
            </a:r>
          </a:p>
          <a:p>
            <a:endParaRPr lang="he-IL" sz="1400" dirty="0"/>
          </a:p>
          <a:p>
            <a:r>
              <a:rPr lang="he-IL" sz="1400" dirty="0"/>
              <a:t>מאוד נחמד.</a:t>
            </a:r>
          </a:p>
          <a:p>
            <a:endParaRPr lang="he-IL" dirty="0"/>
          </a:p>
          <a:p>
            <a:endParaRPr lang="he-IL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1FF75AB-1BC7-C565-4A8C-1A25C66B6FE8}"/>
              </a:ext>
            </a:extLst>
          </p:cNvPr>
          <p:cNvSpPr txBox="1"/>
          <p:nvPr/>
        </p:nvSpPr>
        <p:spPr>
          <a:xfrm>
            <a:off x="1595847" y="1718043"/>
            <a:ext cx="1018902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אבל כעת, ולאור סימוני המדליות ב-</a:t>
            </a:r>
            <a:r>
              <a:rPr lang="en-US" dirty="0" err="1"/>
              <a:t>joyplot</a:t>
            </a:r>
            <a:r>
              <a:rPr lang="he-IL" dirty="0"/>
              <a:t> והמיקום היחסי שלהן ביחס להתפלגות,  עולה השאלה על "יחסי הסדר" בין המדליסטים והמשקל שלהם: עבור זכיות </a:t>
            </a:r>
            <a:r>
              <a:rPr lang="he-IL" dirty="0" err="1"/>
              <a:t>במדלית</a:t>
            </a:r>
            <a:r>
              <a:rPr lang="he-IL" dirty="0"/>
              <a:t> זהב למשל – כמה מהן שייכות לאתלטים ששוקלים </a:t>
            </a:r>
            <a:r>
              <a:rPr lang="he-IL" b="1" i="1" dirty="0"/>
              <a:t>יותר מהמדליסטים האחרים? </a:t>
            </a:r>
            <a:r>
              <a:rPr lang="he-IL" i="1" dirty="0"/>
              <a:t>בדוגמא האחרונה ראינו שיש </a:t>
            </a:r>
            <a:r>
              <a:rPr lang="he-IL" i="1" dirty="0">
                <a:solidFill>
                  <a:srgbClr val="FF0000"/>
                </a:solidFill>
              </a:rPr>
              <a:t>שני מקרים כאלה.</a:t>
            </a:r>
          </a:p>
          <a:p>
            <a:endParaRPr lang="he-IL" i="1" dirty="0">
              <a:solidFill>
                <a:srgbClr val="FF0000"/>
              </a:solidFill>
            </a:endParaRPr>
          </a:p>
          <a:p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451C314-283A-DE15-7491-F8EEFDCB4989}"/>
              </a:ext>
            </a:extLst>
          </p:cNvPr>
          <p:cNvSpPr txBox="1"/>
          <p:nvPr/>
        </p:nvSpPr>
        <p:spPr>
          <a:xfrm>
            <a:off x="3055620" y="99060"/>
            <a:ext cx="61645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מבט אגרגטיבי – בנייה של תובנות, לא רק חשיפה של תובנות.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522A5-3979-B7D3-DDF0-CA4185327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71" y="3163911"/>
            <a:ext cx="5259670" cy="304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אליפסה 5">
            <a:extLst>
              <a:ext uri="{FF2B5EF4-FFF2-40B4-BE49-F238E27FC236}">
                <a16:creationId xmlns:a16="http://schemas.microsoft.com/office/drawing/2014/main" id="{02B142F4-E381-42CF-544E-F8AEC73ED7E1}"/>
              </a:ext>
            </a:extLst>
          </p:cNvPr>
          <p:cNvSpPr/>
          <p:nvPr/>
        </p:nvSpPr>
        <p:spPr>
          <a:xfrm>
            <a:off x="3474720" y="5623560"/>
            <a:ext cx="1493520" cy="4724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78F0A0E1-78BE-B905-70EA-72F9E1C31445}"/>
              </a:ext>
            </a:extLst>
          </p:cNvPr>
          <p:cNvSpPr/>
          <p:nvPr/>
        </p:nvSpPr>
        <p:spPr>
          <a:xfrm>
            <a:off x="3528060" y="4000500"/>
            <a:ext cx="1493520" cy="4724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E722F462-8642-0A4B-C770-B285EA44332A}"/>
              </a:ext>
            </a:extLst>
          </p:cNvPr>
          <p:cNvSpPr txBox="1"/>
          <p:nvPr/>
        </p:nvSpPr>
        <p:spPr>
          <a:xfrm>
            <a:off x="8625840" y="3485714"/>
            <a:ext cx="3066288" cy="160043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400" dirty="0"/>
              <a:t>בנוסף אנו רואים שיש </a:t>
            </a:r>
            <a:r>
              <a:rPr lang="he-IL" sz="1400" b="1" dirty="0">
                <a:solidFill>
                  <a:srgbClr val="42D60E"/>
                </a:solidFill>
              </a:rPr>
              <a:t>שני מקרים בהם מדלית הזהב היא של אתלט ששוקל פחות משני המדליסטים האחרים</a:t>
            </a:r>
            <a:r>
              <a:rPr lang="he-IL" sz="1400" dirty="0"/>
              <a:t>,</a:t>
            </a:r>
          </a:p>
          <a:p>
            <a:endParaRPr lang="he-IL" sz="1400" dirty="0"/>
          </a:p>
          <a:p>
            <a:endParaRPr lang="he-IL" sz="1400" dirty="0"/>
          </a:p>
          <a:p>
            <a:r>
              <a:rPr lang="he-IL" sz="1400" dirty="0"/>
              <a:t> ומקרה אחד בלבד שבו הוא נמצא ביניהם (כאשר מדליסט הכסף שוקל ממנו)</a:t>
            </a:r>
          </a:p>
        </p:txBody>
      </p: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3B850F89-27A5-76E8-71DA-E734E9FFA99B}"/>
              </a:ext>
            </a:extLst>
          </p:cNvPr>
          <p:cNvCxnSpPr/>
          <p:nvPr/>
        </p:nvCxnSpPr>
        <p:spPr>
          <a:xfrm flipH="1">
            <a:off x="5615940" y="3939540"/>
            <a:ext cx="3337560" cy="914400"/>
          </a:xfrm>
          <a:prstGeom prst="straightConnector1">
            <a:avLst/>
          </a:prstGeom>
          <a:ln>
            <a:solidFill>
              <a:srgbClr val="42D6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74FF4A47-7BEF-34E2-A002-BA02E095070F}"/>
              </a:ext>
            </a:extLst>
          </p:cNvPr>
          <p:cNvCxnSpPr>
            <a:cxnSpLocks/>
          </p:cNvCxnSpPr>
          <p:nvPr/>
        </p:nvCxnSpPr>
        <p:spPr>
          <a:xfrm flipH="1" flipV="1">
            <a:off x="5334000" y="3628357"/>
            <a:ext cx="3390900" cy="122558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CC056B2C-A5B3-CA90-D873-BDEA85267718}"/>
              </a:ext>
            </a:extLst>
          </p:cNvPr>
          <p:cNvSpPr txBox="1"/>
          <p:nvPr/>
        </p:nvSpPr>
        <p:spPr>
          <a:xfrm>
            <a:off x="8359140" y="5532120"/>
            <a:ext cx="347472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highlight>
                  <a:srgbClr val="C0C0C0"/>
                </a:highlight>
              </a:rPr>
              <a:t>אני מעוניין לכמת את הדבר הזה ולדחוס את המידע לתוך טבלה מסודרת וחדשה שתאפשר להתבונן על הדאטה בצורה יותר מרוכזת.</a:t>
            </a:r>
          </a:p>
        </p:txBody>
      </p:sp>
    </p:spTree>
    <p:extLst>
      <p:ext uri="{BB962C8B-B14F-4D97-AF65-F5344CB8AC3E}">
        <p14:creationId xmlns:p14="http://schemas.microsoft.com/office/powerpoint/2010/main" val="1955855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7BEBC025-74F8-D2A7-DB54-348A9C71CFDE}"/>
              </a:ext>
            </a:extLst>
          </p:cNvPr>
          <p:cNvSpPr/>
          <p:nvPr/>
        </p:nvSpPr>
        <p:spPr>
          <a:xfrm>
            <a:off x="10030408" y="0"/>
            <a:ext cx="2161592" cy="13529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3A0C2C17-A43E-D433-81AC-747A80B2DADD}"/>
              </a:ext>
            </a:extLst>
          </p:cNvPr>
          <p:cNvSpPr/>
          <p:nvPr/>
        </p:nvSpPr>
        <p:spPr>
          <a:xfrm>
            <a:off x="0" y="0"/>
            <a:ext cx="2161592" cy="13529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3C670945-002D-E850-19C3-23BF419AD2FE}"/>
              </a:ext>
            </a:extLst>
          </p:cNvPr>
          <p:cNvSpPr/>
          <p:nvPr/>
        </p:nvSpPr>
        <p:spPr>
          <a:xfrm>
            <a:off x="0" y="5505061"/>
            <a:ext cx="2161592" cy="13529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1A08217B-B55C-069D-8DFA-042BFB988AC4}"/>
              </a:ext>
            </a:extLst>
          </p:cNvPr>
          <p:cNvSpPr/>
          <p:nvPr/>
        </p:nvSpPr>
        <p:spPr>
          <a:xfrm>
            <a:off x="10030408" y="5505060"/>
            <a:ext cx="2161592" cy="13529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8C9BCB0-F0F2-865D-C1C8-E6EC30EAA7F8}"/>
              </a:ext>
            </a:extLst>
          </p:cNvPr>
          <p:cNvSpPr txBox="1"/>
          <p:nvPr/>
        </p:nvSpPr>
        <p:spPr>
          <a:xfrm>
            <a:off x="3390122" y="1800807"/>
            <a:ext cx="5579706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6600" dirty="0">
                <a:highlight>
                  <a:srgbClr val="00FFFF"/>
                </a:highlight>
              </a:rPr>
              <a:t>Data Cleaning</a:t>
            </a:r>
            <a:endParaRPr lang="he-IL" sz="6600" dirty="0">
              <a:highlight>
                <a:srgbClr val="00FFFF"/>
              </a:highlight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A47A834-9127-67FB-2192-D39FFF9D654E}"/>
              </a:ext>
            </a:extLst>
          </p:cNvPr>
          <p:cNvSpPr txBox="1"/>
          <p:nvPr/>
        </p:nvSpPr>
        <p:spPr>
          <a:xfrm>
            <a:off x="3554963" y="5341002"/>
            <a:ext cx="5414865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תהליך הניקוי הוא פרויקט בפני עצמו ולא אציג אותו כאן. אציין בקצרה שחלק מהותי ממנו לא יכול היה להיעשות ב-</a:t>
            </a:r>
            <a:r>
              <a:rPr lang="en-US" dirty="0"/>
              <a:t>SQL</a:t>
            </a:r>
            <a:r>
              <a:rPr lang="he-IL" dirty="0"/>
              <a:t> אלא </a:t>
            </a:r>
            <a:r>
              <a:rPr lang="he-IL" dirty="0" err="1"/>
              <a:t>בפייתון</a:t>
            </a:r>
            <a:r>
              <a:rPr lang="he-IL" dirty="0"/>
              <a:t> בלבד: שימוש בספריית </a:t>
            </a:r>
            <a:r>
              <a:rPr lang="he-IL" dirty="0" err="1"/>
              <a:t>פייתון</a:t>
            </a:r>
            <a:r>
              <a:rPr lang="he-IL" dirty="0"/>
              <a:t> </a:t>
            </a:r>
            <a:r>
              <a:rPr lang="en-US" dirty="0" err="1"/>
              <a:t>wikipedia</a:t>
            </a:r>
            <a:r>
              <a:rPr lang="he-IL" dirty="0"/>
              <a:t> כדי לשלוף שמות חסרים ולמלא אותם בטבלה</a:t>
            </a:r>
          </a:p>
        </p:txBody>
      </p:sp>
    </p:spTree>
    <p:extLst>
      <p:ext uri="{BB962C8B-B14F-4D97-AF65-F5344CB8AC3E}">
        <p14:creationId xmlns:p14="http://schemas.microsoft.com/office/powerpoint/2010/main" val="24330572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86364-888B-0786-C182-990D8F028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2188195-454F-D1C9-E6D7-48D84A7B5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54" y="246551"/>
            <a:ext cx="8707966" cy="6493697"/>
          </a:xfrm>
          <a:prstGeom prst="rect">
            <a:avLst/>
          </a:prstGeom>
        </p:spPr>
      </p:pic>
      <p:sp>
        <p:nvSpPr>
          <p:cNvPr id="4" name="חץ: ימינה 3">
            <a:extLst>
              <a:ext uri="{FF2B5EF4-FFF2-40B4-BE49-F238E27FC236}">
                <a16:creationId xmlns:a16="http://schemas.microsoft.com/office/drawing/2014/main" id="{9E2CCD77-50CB-49B3-320A-F3076B4A2B42}"/>
              </a:ext>
            </a:extLst>
          </p:cNvPr>
          <p:cNvSpPr/>
          <p:nvPr/>
        </p:nvSpPr>
        <p:spPr>
          <a:xfrm>
            <a:off x="5477069" y="5439747"/>
            <a:ext cx="4301411" cy="4385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3D26ACB6-2925-7A97-3CA1-3CC446B4E440}"/>
              </a:ext>
            </a:extLst>
          </p:cNvPr>
          <p:cNvSpPr txBox="1"/>
          <p:nvPr/>
        </p:nvSpPr>
        <p:spPr>
          <a:xfrm>
            <a:off x="9954716" y="3601617"/>
            <a:ext cx="1732193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highlight>
                  <a:srgbClr val="FFFF00"/>
                </a:highlight>
              </a:rPr>
              <a:t>שאילתת </a:t>
            </a:r>
            <a:r>
              <a:rPr lang="en-US" dirty="0">
                <a:highlight>
                  <a:srgbClr val="FFFF00"/>
                </a:highlight>
              </a:rPr>
              <a:t>SQL</a:t>
            </a:r>
            <a:r>
              <a:rPr lang="he-IL" dirty="0">
                <a:highlight>
                  <a:srgbClr val="FFFF00"/>
                </a:highlight>
              </a:rPr>
              <a:t> שמריצים על </a:t>
            </a:r>
            <a:r>
              <a:rPr lang="he-IL" dirty="0" err="1">
                <a:highlight>
                  <a:srgbClr val="FFFF00"/>
                </a:highlight>
              </a:rPr>
              <a:t>הדאטהפריים</a:t>
            </a:r>
            <a:r>
              <a:rPr lang="he-IL" dirty="0">
                <a:highlight>
                  <a:srgbClr val="FFFF00"/>
                </a:highlight>
              </a:rPr>
              <a:t>. </a:t>
            </a:r>
          </a:p>
          <a:p>
            <a:r>
              <a:rPr lang="he-IL" dirty="0">
                <a:highlight>
                  <a:srgbClr val="FFFF00"/>
                </a:highlight>
              </a:rPr>
              <a:t>את התוצאה מכניסים למשתנה בשם </a:t>
            </a:r>
            <a:r>
              <a:rPr lang="en-US" dirty="0">
                <a:highlight>
                  <a:srgbClr val="FFFF00"/>
                </a:highlight>
              </a:rPr>
              <a:t>result</a:t>
            </a:r>
            <a:r>
              <a:rPr lang="he-IL" dirty="0">
                <a:highlight>
                  <a:srgbClr val="FFFF00"/>
                </a:highlight>
              </a:rPr>
              <a:t>.</a:t>
            </a:r>
          </a:p>
          <a:p>
            <a:r>
              <a:rPr lang="he-IL" dirty="0">
                <a:highlight>
                  <a:srgbClr val="FFFF00"/>
                </a:highlight>
              </a:rPr>
              <a:t>הטבלה שתתקבל תשמש בהמשך בתור </a:t>
            </a:r>
            <a:r>
              <a:rPr lang="en-US" dirty="0">
                <a:highlight>
                  <a:srgbClr val="FFFF00"/>
                </a:highlight>
              </a:rPr>
              <a:t>CTE </a:t>
            </a:r>
            <a:r>
              <a:rPr lang="he-IL" dirty="0">
                <a:highlight>
                  <a:srgbClr val="FFFF00"/>
                </a:highlight>
              </a:rPr>
              <a:t> עבור שאילתת המשך!</a:t>
            </a:r>
          </a:p>
        </p:txBody>
      </p:sp>
      <p:sp>
        <p:nvSpPr>
          <p:cNvPr id="2" name="אליפסה 1">
            <a:extLst>
              <a:ext uri="{FF2B5EF4-FFF2-40B4-BE49-F238E27FC236}">
                <a16:creationId xmlns:a16="http://schemas.microsoft.com/office/drawing/2014/main" id="{D71B4846-93D1-423F-697B-36BA87DFDE6A}"/>
              </a:ext>
            </a:extLst>
          </p:cNvPr>
          <p:cNvSpPr/>
          <p:nvPr/>
        </p:nvSpPr>
        <p:spPr>
          <a:xfrm>
            <a:off x="10923037" y="65314"/>
            <a:ext cx="1268963" cy="13809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320308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0E752-4D73-C544-D36A-93EDE1ED9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0C95FFB-1235-3AD0-E6F8-887DBA7BC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3" y="91439"/>
            <a:ext cx="6681957" cy="6430951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CBC34BED-F63E-1B1D-7312-B24E4F71DCBC}"/>
              </a:ext>
            </a:extLst>
          </p:cNvPr>
          <p:cNvSpPr txBox="1"/>
          <p:nvPr/>
        </p:nvSpPr>
        <p:spPr>
          <a:xfrm>
            <a:off x="8056880" y="538480"/>
            <a:ext cx="3139440" cy="48013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יופי, נוצרה טבלה חדשה ומעניינת. מופיעים בה רק זוכי פודיום מכל הזמנים, מסודרים לפי קטגוריות, שנה, וסוג המדליה. </a:t>
            </a:r>
          </a:p>
          <a:p>
            <a:endParaRPr lang="he-IL" dirty="0"/>
          </a:p>
          <a:p>
            <a:r>
              <a:rPr lang="he-IL" dirty="0"/>
              <a:t>כל שורה מייצגת זכייה אחת. </a:t>
            </a:r>
          </a:p>
          <a:p>
            <a:r>
              <a:rPr lang="he-IL" dirty="0"/>
              <a:t>לכל שורה יש </a:t>
            </a:r>
            <a:r>
              <a:rPr lang="en-US" dirty="0"/>
              <a:t>weight rank</a:t>
            </a:r>
            <a:r>
              <a:rPr lang="he-IL" dirty="0"/>
              <a:t> שמדרג (בין 1 ל-3) את המיקום של </a:t>
            </a:r>
            <a:r>
              <a:rPr lang="he-IL" b="1" i="1" dirty="0"/>
              <a:t>משקל האתלט</a:t>
            </a:r>
            <a:r>
              <a:rPr lang="he-IL" i="1" dirty="0"/>
              <a:t> – </a:t>
            </a:r>
            <a:r>
              <a:rPr lang="he-IL" i="1" u="sng" dirty="0"/>
              <a:t>ביחס לשני המדליסטים האחרים!</a:t>
            </a:r>
          </a:p>
          <a:p>
            <a:endParaRPr lang="he-IL" i="1" u="sng" dirty="0"/>
          </a:p>
          <a:p>
            <a:endParaRPr lang="he-IL" i="1" dirty="0"/>
          </a:p>
          <a:p>
            <a:r>
              <a:rPr lang="he-IL" i="1" dirty="0"/>
              <a:t>אז מקודם פירקנו בחלוקה לשנים. </a:t>
            </a:r>
          </a:p>
          <a:p>
            <a:r>
              <a:rPr lang="he-IL" i="1" dirty="0"/>
              <a:t>כעת מרכיבים מחדש, אבל באופן אחר. </a:t>
            </a:r>
          </a:p>
          <a:p>
            <a:r>
              <a:rPr lang="he-IL" i="1" dirty="0"/>
              <a:t>כעת אמשיך להרכיב את הטבלה הזו למשהו מעניין במיוחד.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667736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B7B03-4B48-F956-A5B2-327BE8A86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D20C9FD-FC5A-FA9C-0031-E65B5BA9C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5" y="345440"/>
            <a:ext cx="6378138" cy="5943600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ABA619B-DEE9-761A-CB7E-7EBEB91AAB16}"/>
              </a:ext>
            </a:extLst>
          </p:cNvPr>
          <p:cNvSpPr txBox="1"/>
          <p:nvPr/>
        </p:nvSpPr>
        <p:spPr>
          <a:xfrm>
            <a:off x="7018020" y="345440"/>
            <a:ext cx="4610100" cy="48320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400" dirty="0"/>
              <a:t>זוכרים שראינו מקודם שעבור 5 מדליות הזהב בקטגוריית </a:t>
            </a:r>
            <a:r>
              <a:rPr lang="en-US" sz="1400" dirty="0"/>
              <a:t>men’s 56kg</a:t>
            </a:r>
            <a:r>
              <a:rPr lang="he-IL" sz="1400" dirty="0"/>
              <a:t> לאורך 5 שנים, </a:t>
            </a:r>
          </a:p>
          <a:p>
            <a:r>
              <a:rPr lang="he-IL" sz="1400" dirty="0"/>
              <a:t>ראינו ש:</a:t>
            </a:r>
          </a:p>
          <a:p>
            <a:endParaRPr lang="he-IL" sz="1400" dirty="0"/>
          </a:p>
          <a:p>
            <a:r>
              <a:rPr lang="he-IL" sz="1400" dirty="0">
                <a:solidFill>
                  <a:srgbClr val="FF0000"/>
                </a:solidFill>
              </a:rPr>
              <a:t>בשני מקרים המדליסט זהב שקל יותר משני האחרים, </a:t>
            </a:r>
          </a:p>
          <a:p>
            <a:r>
              <a:rPr lang="he-IL" sz="1400" dirty="0">
                <a:solidFill>
                  <a:schemeClr val="accent6"/>
                </a:solidFill>
              </a:rPr>
              <a:t>בשני מקרים הוא שקל פחות משניהם</a:t>
            </a:r>
          </a:p>
          <a:p>
            <a:r>
              <a:rPr lang="he-IL" sz="1400" dirty="0">
                <a:solidFill>
                  <a:schemeClr val="accent4"/>
                </a:solidFill>
              </a:rPr>
              <a:t>ובמקרה אחד – ביניהם.</a:t>
            </a:r>
          </a:p>
          <a:p>
            <a:endParaRPr lang="he-IL" sz="1400" dirty="0"/>
          </a:p>
          <a:p>
            <a:r>
              <a:rPr lang="he-IL" sz="1400" dirty="0"/>
              <a:t>אז הטבלה שיצרתי ב-</a:t>
            </a:r>
            <a:r>
              <a:rPr lang="en-US" sz="1400" dirty="0"/>
              <a:t>SQL</a:t>
            </a:r>
            <a:r>
              <a:rPr lang="he-IL" sz="1400" dirty="0"/>
              <a:t> תופסת את האינפורמציה הזו כפי שניתן לראות.</a:t>
            </a:r>
          </a:p>
          <a:p>
            <a:endParaRPr lang="he-IL" sz="1400" dirty="0"/>
          </a:p>
          <a:p>
            <a:endParaRPr lang="he-IL" sz="1400" dirty="0"/>
          </a:p>
          <a:p>
            <a:endParaRPr lang="he-IL" sz="1400" dirty="0"/>
          </a:p>
          <a:p>
            <a:r>
              <a:rPr lang="he-IL" sz="1400" dirty="0"/>
              <a:t>ב-2 מתוך 5 מהזכיות בזהב האתלט שזה היה הכי כבד </a:t>
            </a:r>
            <a:r>
              <a:rPr lang="he-IL" sz="1400" b="1" i="1" dirty="0"/>
              <a:t>מבין השלושה</a:t>
            </a:r>
            <a:r>
              <a:rPr lang="he-IL" sz="1400" dirty="0"/>
              <a:t> של הפודיום.</a:t>
            </a:r>
          </a:p>
          <a:p>
            <a:endParaRPr lang="he-IL" sz="1400" dirty="0"/>
          </a:p>
          <a:p>
            <a:r>
              <a:rPr lang="he-IL" sz="1400" dirty="0">
                <a:highlight>
                  <a:srgbClr val="00FFFF"/>
                </a:highlight>
              </a:rPr>
              <a:t>כלומר ב-40 אחוז מהפעמים, מבין הטופ 3 </a:t>
            </a:r>
            <a:r>
              <a:rPr lang="he-IL" sz="1400" dirty="0" err="1">
                <a:highlight>
                  <a:srgbClr val="00FFFF"/>
                </a:highlight>
              </a:rPr>
              <a:t>הדומיננטים</a:t>
            </a:r>
            <a:r>
              <a:rPr lang="he-IL" sz="1400" dirty="0">
                <a:highlight>
                  <a:srgbClr val="00FFFF"/>
                </a:highlight>
              </a:rPr>
              <a:t> בקטגוריה,  לוקח האתלט הכי כבד </a:t>
            </a:r>
            <a:r>
              <a:rPr lang="he-IL" sz="1400" dirty="0" err="1">
                <a:highlight>
                  <a:srgbClr val="00FFFF"/>
                </a:highlight>
              </a:rPr>
              <a:t>מביניהם</a:t>
            </a:r>
            <a:r>
              <a:rPr lang="he-IL" sz="1400" dirty="0">
                <a:highlight>
                  <a:srgbClr val="00FFFF"/>
                </a:highlight>
              </a:rPr>
              <a:t>. </a:t>
            </a:r>
          </a:p>
          <a:p>
            <a:endParaRPr lang="he-IL" sz="1400" dirty="0"/>
          </a:p>
          <a:p>
            <a:r>
              <a:rPr lang="he-IL" sz="1400" dirty="0"/>
              <a:t>זה נראה דבר שיכול להיות מעניין לבדוק. </a:t>
            </a:r>
          </a:p>
          <a:p>
            <a:endParaRPr lang="he-IL" sz="1400" dirty="0"/>
          </a:p>
          <a:p>
            <a:r>
              <a:rPr lang="he-IL" sz="1400" dirty="0"/>
              <a:t>והפעם – </a:t>
            </a:r>
            <a:r>
              <a:rPr lang="he-IL" sz="1400" dirty="0" err="1"/>
              <a:t>שאילתא</a:t>
            </a:r>
            <a:r>
              <a:rPr lang="he-IL" sz="1400" dirty="0"/>
              <a:t> שתיקח את הטבלה הזו בתור </a:t>
            </a:r>
            <a:r>
              <a:rPr lang="en-US" sz="1400" dirty="0"/>
              <a:t>CTE</a:t>
            </a:r>
            <a:endParaRPr lang="he-IL" sz="1400" dirty="0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6E8DF1B3-8C49-E0CC-D0F3-77A2AF88F1F2}"/>
              </a:ext>
            </a:extLst>
          </p:cNvPr>
          <p:cNvSpPr/>
          <p:nvPr/>
        </p:nvSpPr>
        <p:spPr>
          <a:xfrm>
            <a:off x="5457672" y="1851660"/>
            <a:ext cx="463068" cy="403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4A3F6F47-89B9-3AA7-2F10-AA2065798C99}"/>
              </a:ext>
            </a:extLst>
          </p:cNvPr>
          <p:cNvSpPr/>
          <p:nvPr/>
        </p:nvSpPr>
        <p:spPr>
          <a:xfrm>
            <a:off x="5457672" y="4907280"/>
            <a:ext cx="463068" cy="403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F7F57203-39C2-8E5B-42B7-DD928188B416}"/>
              </a:ext>
            </a:extLst>
          </p:cNvPr>
          <p:cNvSpPr/>
          <p:nvPr/>
        </p:nvSpPr>
        <p:spPr>
          <a:xfrm>
            <a:off x="5457672" y="3559810"/>
            <a:ext cx="463068" cy="40386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A95790BB-A8BC-F697-2219-37F4AD2AA688}"/>
              </a:ext>
            </a:extLst>
          </p:cNvPr>
          <p:cNvSpPr/>
          <p:nvPr/>
        </p:nvSpPr>
        <p:spPr>
          <a:xfrm>
            <a:off x="5457672" y="1177925"/>
            <a:ext cx="463068" cy="40386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FDC1AB10-0037-1D84-2BB9-8E731948FF8B}"/>
              </a:ext>
            </a:extLst>
          </p:cNvPr>
          <p:cNvSpPr/>
          <p:nvPr/>
        </p:nvSpPr>
        <p:spPr>
          <a:xfrm>
            <a:off x="5457672" y="4527550"/>
            <a:ext cx="463068" cy="40386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71573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BAFEF-A35C-C63B-BD60-A7813C7A8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2B2C13B6-7AF3-862D-1100-B1D4FC087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60020"/>
            <a:ext cx="6602247" cy="662178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CD932FBF-9E26-CC14-5A70-1E555C523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646" y="1582420"/>
            <a:ext cx="5175856" cy="5052060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1EB9BD43-A7A0-8B6A-DBA5-76142EA4BBC2}"/>
              </a:ext>
            </a:extLst>
          </p:cNvPr>
          <p:cNvSpPr txBox="1"/>
          <p:nvPr/>
        </p:nvSpPr>
        <p:spPr>
          <a:xfrm>
            <a:off x="7856376" y="247469"/>
            <a:ext cx="341500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Using “result” table in another, CTE query</a:t>
            </a:r>
            <a:endParaRPr lang="he-IL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" name="אליפסה 1">
            <a:extLst>
              <a:ext uri="{FF2B5EF4-FFF2-40B4-BE49-F238E27FC236}">
                <a16:creationId xmlns:a16="http://schemas.microsoft.com/office/drawing/2014/main" id="{7C10A0A3-0A7C-E575-2483-3073DD1F909F}"/>
              </a:ext>
            </a:extLst>
          </p:cNvPr>
          <p:cNvSpPr/>
          <p:nvPr/>
        </p:nvSpPr>
        <p:spPr>
          <a:xfrm>
            <a:off x="0" y="5400869"/>
            <a:ext cx="1268963" cy="13809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00063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C0FC4-472B-7675-8979-56CF02F9E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9CA8645-A9EB-145B-1B02-6C4FA9EC2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42" y="198297"/>
            <a:ext cx="8306959" cy="4963218"/>
          </a:xfrm>
          <a:prstGeom prst="rect">
            <a:avLst/>
          </a:prstGeom>
        </p:spPr>
      </p:pic>
      <p:sp>
        <p:nvSpPr>
          <p:cNvPr id="4" name="אליפסה 3">
            <a:extLst>
              <a:ext uri="{FF2B5EF4-FFF2-40B4-BE49-F238E27FC236}">
                <a16:creationId xmlns:a16="http://schemas.microsoft.com/office/drawing/2014/main" id="{A5F90ADA-950F-1882-06F3-D98E56357F41}"/>
              </a:ext>
            </a:extLst>
          </p:cNvPr>
          <p:cNvSpPr/>
          <p:nvPr/>
        </p:nvSpPr>
        <p:spPr>
          <a:xfrm>
            <a:off x="7753003" y="2136087"/>
            <a:ext cx="463068" cy="403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DD87EFD9-2DF4-F600-E67B-4E285805D866}"/>
              </a:ext>
            </a:extLst>
          </p:cNvPr>
          <p:cNvSpPr txBox="1"/>
          <p:nvPr/>
        </p:nvSpPr>
        <p:spPr>
          <a:xfrm>
            <a:off x="8572500" y="352836"/>
            <a:ext cx="35013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 dirty="0">
                <a:highlight>
                  <a:srgbClr val="00FFFF"/>
                </a:highlight>
              </a:rPr>
              <a:t>כלומר ב-40 אחוז מהפעמים, מבין הטופ 3 </a:t>
            </a:r>
            <a:r>
              <a:rPr lang="he-IL" sz="1800" dirty="0" err="1">
                <a:highlight>
                  <a:srgbClr val="00FFFF"/>
                </a:highlight>
              </a:rPr>
              <a:t>הדומיננטים</a:t>
            </a:r>
            <a:r>
              <a:rPr lang="he-IL" sz="1800" dirty="0">
                <a:highlight>
                  <a:srgbClr val="00FFFF"/>
                </a:highlight>
              </a:rPr>
              <a:t> בקטגוריה,  לוקח האתלט הכי כבד </a:t>
            </a:r>
            <a:r>
              <a:rPr lang="he-IL" sz="1800" dirty="0" err="1">
                <a:highlight>
                  <a:srgbClr val="00FFFF"/>
                </a:highlight>
              </a:rPr>
              <a:t>מביניהם</a:t>
            </a:r>
            <a:r>
              <a:rPr lang="he-IL" sz="1800" dirty="0">
                <a:highlight>
                  <a:srgbClr val="00FFFF"/>
                </a:highlight>
              </a:rPr>
              <a:t>. </a:t>
            </a:r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97FF2082-47A0-518A-8BB2-13EF60471D33}"/>
              </a:ext>
            </a:extLst>
          </p:cNvPr>
          <p:cNvSpPr/>
          <p:nvPr/>
        </p:nvSpPr>
        <p:spPr>
          <a:xfrm>
            <a:off x="6608447" y="2136087"/>
            <a:ext cx="463068" cy="403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AD7D3835-701D-CE12-154D-06C507E058EB}"/>
              </a:ext>
            </a:extLst>
          </p:cNvPr>
          <p:cNvCxnSpPr>
            <a:cxnSpLocks/>
          </p:cNvCxnSpPr>
          <p:nvPr/>
        </p:nvCxnSpPr>
        <p:spPr>
          <a:xfrm flipH="1">
            <a:off x="5583554" y="2539947"/>
            <a:ext cx="1330430" cy="3039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0AA90849-B5ED-633E-8E0D-BFE8A1DB097D}"/>
              </a:ext>
            </a:extLst>
          </p:cNvPr>
          <p:cNvSpPr txBox="1"/>
          <p:nvPr/>
        </p:nvSpPr>
        <p:spPr>
          <a:xfrm>
            <a:off x="3541433" y="5645020"/>
            <a:ext cx="284070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הכי כבד בין השלושה מדליסטים</a:t>
            </a:r>
          </a:p>
        </p:txBody>
      </p: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460BE956-1324-7100-EA0E-EC118FABDB47}"/>
              </a:ext>
            </a:extLst>
          </p:cNvPr>
          <p:cNvCxnSpPr>
            <a:cxnSpLocks/>
          </p:cNvCxnSpPr>
          <p:nvPr/>
        </p:nvCxnSpPr>
        <p:spPr>
          <a:xfrm>
            <a:off x="7412528" y="2539947"/>
            <a:ext cx="1768794" cy="3105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74D2B5E5-1392-750C-1109-6BF83B76DC29}"/>
              </a:ext>
            </a:extLst>
          </p:cNvPr>
          <p:cNvSpPr txBox="1"/>
          <p:nvPr/>
        </p:nvSpPr>
        <p:spPr>
          <a:xfrm>
            <a:off x="7152147" y="5725714"/>
            <a:ext cx="284070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זה קרה פעמיים.</a:t>
            </a:r>
          </a:p>
        </p:txBody>
      </p: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B419827D-1519-FB69-AABC-A18C73D10515}"/>
              </a:ext>
            </a:extLst>
          </p:cNvPr>
          <p:cNvCxnSpPr>
            <a:cxnSpLocks/>
          </p:cNvCxnSpPr>
          <p:nvPr/>
        </p:nvCxnSpPr>
        <p:spPr>
          <a:xfrm>
            <a:off x="8216071" y="2459253"/>
            <a:ext cx="1776781" cy="135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B87F4EC8-D4AA-E4C5-BB58-5F4E23C09FB8}"/>
              </a:ext>
            </a:extLst>
          </p:cNvPr>
          <p:cNvSpPr txBox="1"/>
          <p:nvPr/>
        </p:nvSpPr>
        <p:spPr>
          <a:xfrm>
            <a:off x="9908004" y="3638939"/>
            <a:ext cx="1776781" cy="10926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300" dirty="0"/>
              <a:t>2/5 = 0.4 </a:t>
            </a:r>
            <a:endParaRPr lang="he-IL" sz="1300" dirty="0"/>
          </a:p>
          <a:p>
            <a:endParaRPr lang="he-IL" sz="1300" dirty="0"/>
          </a:p>
          <a:p>
            <a:r>
              <a:rPr lang="he-IL" sz="1300" dirty="0"/>
              <a:t>כאשר 5 הוא סך מדליות הזהב שחולקו (מדלית זהב בכל שנה..)</a:t>
            </a:r>
          </a:p>
        </p:txBody>
      </p:sp>
    </p:spTree>
    <p:extLst>
      <p:ext uri="{BB962C8B-B14F-4D97-AF65-F5344CB8AC3E}">
        <p14:creationId xmlns:p14="http://schemas.microsoft.com/office/powerpoint/2010/main" val="33517075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DCA94-7A18-FE53-F7EA-75A55F621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AC30210-DC52-53E1-6BB1-F041D2303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102" y="279821"/>
            <a:ext cx="7884610" cy="629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אליפסה 1">
            <a:extLst>
              <a:ext uri="{FF2B5EF4-FFF2-40B4-BE49-F238E27FC236}">
                <a16:creationId xmlns:a16="http://schemas.microsoft.com/office/drawing/2014/main" id="{FAA1A732-0B25-D53E-E177-0479F3BFD982}"/>
              </a:ext>
            </a:extLst>
          </p:cNvPr>
          <p:cNvSpPr/>
          <p:nvPr/>
        </p:nvSpPr>
        <p:spPr>
          <a:xfrm>
            <a:off x="0" y="0"/>
            <a:ext cx="1268963" cy="13809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אליפסה 2">
            <a:extLst>
              <a:ext uri="{FF2B5EF4-FFF2-40B4-BE49-F238E27FC236}">
                <a16:creationId xmlns:a16="http://schemas.microsoft.com/office/drawing/2014/main" id="{4CB7917B-F418-82C4-033C-2F2A38BCF17A}"/>
              </a:ext>
            </a:extLst>
          </p:cNvPr>
          <p:cNvSpPr/>
          <p:nvPr/>
        </p:nvSpPr>
        <p:spPr>
          <a:xfrm>
            <a:off x="0" y="5561044"/>
            <a:ext cx="1268963" cy="13809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אליפסה 3">
            <a:extLst>
              <a:ext uri="{FF2B5EF4-FFF2-40B4-BE49-F238E27FC236}">
                <a16:creationId xmlns:a16="http://schemas.microsoft.com/office/drawing/2014/main" id="{9583540D-1A23-F158-CC43-68B87904F166}"/>
              </a:ext>
            </a:extLst>
          </p:cNvPr>
          <p:cNvSpPr/>
          <p:nvPr/>
        </p:nvSpPr>
        <p:spPr>
          <a:xfrm>
            <a:off x="10923037" y="-1"/>
            <a:ext cx="1268963" cy="13809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אליפסה 4">
            <a:extLst>
              <a:ext uri="{FF2B5EF4-FFF2-40B4-BE49-F238E27FC236}">
                <a16:creationId xmlns:a16="http://schemas.microsoft.com/office/drawing/2014/main" id="{F0FEA8EB-A930-22D3-2568-059D8D1F6E5B}"/>
              </a:ext>
            </a:extLst>
          </p:cNvPr>
          <p:cNvSpPr/>
          <p:nvPr/>
        </p:nvSpPr>
        <p:spPr>
          <a:xfrm>
            <a:off x="10923036" y="5477069"/>
            <a:ext cx="1268963" cy="13809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45655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5B1A6-55E0-5AED-28F1-7D4C99A98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8BF7AA8-E093-602E-6DE3-50C399A4B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43" y="122112"/>
            <a:ext cx="8106297" cy="647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FAAEBF1-82A3-5B58-34E3-91C2937FAB18}"/>
              </a:ext>
            </a:extLst>
          </p:cNvPr>
          <p:cNvSpPr txBox="1"/>
          <p:nvPr/>
        </p:nvSpPr>
        <p:spPr>
          <a:xfrm>
            <a:off x="9155575" y="428263"/>
            <a:ext cx="2708476" cy="586314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500" dirty="0"/>
              <a:t>אז מתוך מבט של טרנדים של התפלגות משקלים בזמן עם </a:t>
            </a:r>
            <a:r>
              <a:rPr lang="en-US" sz="1500" dirty="0"/>
              <a:t>joy plot</a:t>
            </a:r>
            <a:r>
              <a:rPr lang="he-IL" sz="1500" dirty="0"/>
              <a:t> "עלינו למעלה" למבט אגרגטיבי בחזרה, אבל מכיוון אחר. </a:t>
            </a:r>
          </a:p>
          <a:p>
            <a:endParaRPr lang="he-IL" sz="1500" dirty="0"/>
          </a:p>
          <a:p>
            <a:r>
              <a:rPr lang="he-IL" sz="1500" dirty="0">
                <a:solidFill>
                  <a:srgbClr val="FF0000"/>
                </a:solidFill>
              </a:rPr>
              <a:t>אנו רואים שיש קטגוריות מסוימות שבהן הזוכה </a:t>
            </a:r>
            <a:r>
              <a:rPr lang="he-IL" sz="1500" dirty="0" err="1">
                <a:solidFill>
                  <a:srgbClr val="FF0000"/>
                </a:solidFill>
              </a:rPr>
              <a:t>במדלית</a:t>
            </a:r>
            <a:r>
              <a:rPr lang="he-IL" sz="1500" dirty="0">
                <a:solidFill>
                  <a:srgbClr val="FF0000"/>
                </a:solidFill>
              </a:rPr>
              <a:t> זהב הוא תמיד הכבד ביותר </a:t>
            </a:r>
            <a:r>
              <a:rPr lang="he-IL" sz="1500" b="1" i="1" dirty="0">
                <a:solidFill>
                  <a:srgbClr val="FF0000"/>
                </a:solidFill>
              </a:rPr>
              <a:t>מבין הטופ 3</a:t>
            </a:r>
            <a:r>
              <a:rPr lang="he-IL" sz="1500" dirty="0">
                <a:solidFill>
                  <a:srgbClr val="FF0000"/>
                </a:solidFill>
              </a:rPr>
              <a:t>. </a:t>
            </a:r>
          </a:p>
          <a:p>
            <a:endParaRPr lang="he-IL" sz="1500" dirty="0"/>
          </a:p>
          <a:p>
            <a:endParaRPr lang="he-IL" sz="1500" dirty="0"/>
          </a:p>
          <a:p>
            <a:r>
              <a:rPr lang="he-IL" sz="1500" dirty="0"/>
              <a:t>אז התחלנו ממבט-על על התפלגות משקל אתלטים בכל קטגוריה + צביעה של פודיום </a:t>
            </a:r>
            <a:r>
              <a:rPr lang="he-IL" sz="1500" b="1" i="1" dirty="0"/>
              <a:t>(</a:t>
            </a:r>
            <a:r>
              <a:rPr lang="en-US" sz="1500" b="1" i="1" dirty="0"/>
              <a:t>box plot\</a:t>
            </a:r>
            <a:r>
              <a:rPr lang="en-US" sz="1500" b="1" i="1" dirty="0" err="1"/>
              <a:t>violion</a:t>
            </a:r>
            <a:r>
              <a:rPr lang="he-IL" sz="1500" b="1" i="1" dirty="0"/>
              <a:t> </a:t>
            </a:r>
            <a:r>
              <a:rPr lang="he-IL" sz="1500" dirty="0"/>
              <a:t>שראינו). </a:t>
            </a:r>
          </a:p>
          <a:p>
            <a:r>
              <a:rPr lang="he-IL" sz="1500" dirty="0"/>
              <a:t>מתוך כך עלתה אבחנה שהציעה אולי לפצל את המבט הזה לפי שנים + לצבוע כל אחד מהמדליסטים </a:t>
            </a:r>
            <a:r>
              <a:rPr lang="he-IL" sz="1500" dirty="0" err="1"/>
              <a:t>בצבצע</a:t>
            </a:r>
            <a:r>
              <a:rPr lang="he-IL" sz="1500" dirty="0"/>
              <a:t> אחר – אז עברנו ל- </a:t>
            </a:r>
            <a:r>
              <a:rPr lang="en-US" sz="1500" b="1" i="1" dirty="0"/>
              <a:t>joy plot</a:t>
            </a:r>
            <a:r>
              <a:rPr lang="he-IL" sz="1500" dirty="0"/>
              <a:t>. אח"כ שוב "עלינו למעלה" למבט-על על כל קטגוריה (ללא פירוק לשנים) תוך בחינה של זה תחת הסתכלות מסוימת ובנייה ידנית של </a:t>
            </a:r>
            <a:r>
              <a:rPr lang="he-IL" sz="1500" dirty="0" err="1"/>
              <a:t>איזשהי</a:t>
            </a:r>
            <a:r>
              <a:rPr lang="he-IL" sz="1500" dirty="0"/>
              <a:t> מטריקה שנראית לי מעניינת (</a:t>
            </a:r>
            <a:r>
              <a:rPr lang="he-IL" sz="1500" b="1" i="1" dirty="0"/>
              <a:t>הגרף שרואים כאן</a:t>
            </a:r>
            <a:r>
              <a:rPr lang="he-IL" sz="1500" dirty="0"/>
              <a:t>)</a:t>
            </a:r>
          </a:p>
        </p:txBody>
      </p:sp>
      <p:sp>
        <p:nvSpPr>
          <p:cNvPr id="3" name="תרשים זרימה: מחבר 2">
            <a:extLst>
              <a:ext uri="{FF2B5EF4-FFF2-40B4-BE49-F238E27FC236}">
                <a16:creationId xmlns:a16="http://schemas.microsoft.com/office/drawing/2014/main" id="{216D9E71-F91C-3327-4BDD-BE8D84BE78E6}"/>
              </a:ext>
            </a:extLst>
          </p:cNvPr>
          <p:cNvSpPr/>
          <p:nvPr/>
        </p:nvSpPr>
        <p:spPr>
          <a:xfrm>
            <a:off x="7912359" y="3629608"/>
            <a:ext cx="513184" cy="2547257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774051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1F23E-9DDE-8D3C-EF8D-3DD11B3A4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2344B3E-E2CB-E26C-900E-EC4D074AB565}"/>
              </a:ext>
            </a:extLst>
          </p:cNvPr>
          <p:cNvSpPr txBox="1"/>
          <p:nvPr/>
        </p:nvSpPr>
        <p:spPr>
          <a:xfrm>
            <a:off x="7193901" y="2119680"/>
            <a:ext cx="4572001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מה בסוף מעניין אתלט שמגיע לאולימפיאדה? לעמוד על הפודיום. מדליה. כלשהי. </a:t>
            </a:r>
          </a:p>
          <a:p>
            <a:endParaRPr lang="he-IL" dirty="0"/>
          </a:p>
          <a:p>
            <a:r>
              <a:rPr lang="he-IL" dirty="0"/>
              <a:t>אז אני מציע דווקא להתמקד לא במדליות הזהב </a:t>
            </a:r>
            <a:r>
              <a:rPr lang="he-IL" b="1" dirty="0"/>
              <a:t>אלא במדליות הארד – של המקום השלישי.</a:t>
            </a:r>
          </a:p>
          <a:p>
            <a:endParaRPr lang="he-IL" b="1" dirty="0"/>
          </a:p>
          <a:p>
            <a:endParaRPr lang="he-IL" b="1" dirty="0"/>
          </a:p>
          <a:p>
            <a:r>
              <a:rPr lang="he-IL" dirty="0"/>
              <a:t>אבל בואו נעשה את זה מכיוון אחר ולא בעזרת הניתוח הנוכחי. </a:t>
            </a:r>
          </a:p>
          <a:p>
            <a:endParaRPr lang="he-IL" dirty="0"/>
          </a:p>
          <a:p>
            <a:endParaRPr lang="he-IL" dirty="0"/>
          </a:p>
          <a:p>
            <a:endParaRPr lang="he-IL" b="1" dirty="0"/>
          </a:p>
          <a:p>
            <a:endParaRPr lang="he-IL" b="1" dirty="0"/>
          </a:p>
          <a:p>
            <a:endParaRPr lang="he-IL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25C50E-F9F6-F20A-2564-261754FAE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99" y="1313540"/>
            <a:ext cx="5979417" cy="477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9ED4211B-AAD3-DC9D-3D82-3786A0AFE099}"/>
              </a:ext>
            </a:extLst>
          </p:cNvPr>
          <p:cNvSpPr/>
          <p:nvPr/>
        </p:nvSpPr>
        <p:spPr>
          <a:xfrm>
            <a:off x="11038114" y="26631"/>
            <a:ext cx="1153886" cy="8597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85695576-DBE3-75C5-4A3C-2B57F8E40EE6}"/>
              </a:ext>
            </a:extLst>
          </p:cNvPr>
          <p:cNvSpPr/>
          <p:nvPr/>
        </p:nvSpPr>
        <p:spPr>
          <a:xfrm>
            <a:off x="0" y="0"/>
            <a:ext cx="1153886" cy="8597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85612F7B-CCA8-ADC2-04A5-59F0191690D4}"/>
              </a:ext>
            </a:extLst>
          </p:cNvPr>
          <p:cNvSpPr/>
          <p:nvPr/>
        </p:nvSpPr>
        <p:spPr>
          <a:xfrm>
            <a:off x="11038114" y="5998223"/>
            <a:ext cx="1153886" cy="8597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82208BE9-E04E-819C-EC85-0F0C45100940}"/>
              </a:ext>
            </a:extLst>
          </p:cNvPr>
          <p:cNvSpPr/>
          <p:nvPr/>
        </p:nvSpPr>
        <p:spPr>
          <a:xfrm>
            <a:off x="0" y="5998223"/>
            <a:ext cx="1153886" cy="8597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79427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0EA18-DE8A-0F8D-D86A-00897FEFD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1D7DAD7B-53C7-CF2C-4C7D-0D28E7FE0BD8}"/>
              </a:ext>
            </a:extLst>
          </p:cNvPr>
          <p:cNvSpPr txBox="1"/>
          <p:nvPr/>
        </p:nvSpPr>
        <p:spPr>
          <a:xfrm>
            <a:off x="1883217" y="139039"/>
            <a:ext cx="851884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highlight>
                  <a:srgbClr val="00FF00"/>
                </a:highlight>
              </a:rPr>
              <a:t>CPP  :  Critical Podium Point</a:t>
            </a:r>
            <a:endParaRPr lang="he-IL" sz="4800" b="1" dirty="0">
              <a:solidFill>
                <a:srgbClr val="FF0000"/>
              </a:solidFill>
              <a:highlight>
                <a:srgbClr val="00FF00"/>
              </a:highlight>
            </a:endParaRPr>
          </a:p>
        </p:txBody>
      </p:sp>
      <p:pic>
        <p:nvPicPr>
          <p:cNvPr id="15362" name="Picture 2" descr="Poster Podium 3d - PIXERS.CA">
            <a:extLst>
              <a:ext uri="{FF2B5EF4-FFF2-40B4-BE49-F238E27FC236}">
                <a16:creationId xmlns:a16="http://schemas.microsoft.com/office/drawing/2014/main" id="{73E194BF-7B23-4372-B8E7-75501E6B2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975" y="1464226"/>
            <a:ext cx="6587023" cy="452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תרשים זרימה: מחבר 3">
            <a:extLst>
              <a:ext uri="{FF2B5EF4-FFF2-40B4-BE49-F238E27FC236}">
                <a16:creationId xmlns:a16="http://schemas.microsoft.com/office/drawing/2014/main" id="{09EDF051-4A4C-3645-C620-48BC73D3DD07}"/>
              </a:ext>
            </a:extLst>
          </p:cNvPr>
          <p:cNvSpPr/>
          <p:nvPr/>
        </p:nvSpPr>
        <p:spPr>
          <a:xfrm>
            <a:off x="8192273" y="4497355"/>
            <a:ext cx="718460" cy="746449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892D5BC-3920-0B84-6F98-B547415F6C9B}"/>
              </a:ext>
            </a:extLst>
          </p:cNvPr>
          <p:cNvSpPr txBox="1"/>
          <p:nvPr/>
        </p:nvSpPr>
        <p:spPr>
          <a:xfrm>
            <a:off x="8322903" y="4128023"/>
            <a:ext cx="7744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CPP</a:t>
            </a:r>
            <a:endParaRPr lang="he-IL" b="1" dirty="0">
              <a:solidFill>
                <a:srgbClr val="FF0000"/>
              </a:solidFill>
            </a:endParaRPr>
          </a:p>
        </p:txBody>
      </p:sp>
      <p:sp>
        <p:nvSpPr>
          <p:cNvPr id="9" name="חץ: למטה 8">
            <a:extLst>
              <a:ext uri="{FF2B5EF4-FFF2-40B4-BE49-F238E27FC236}">
                <a16:creationId xmlns:a16="http://schemas.microsoft.com/office/drawing/2014/main" id="{246A5B4F-6D83-BE97-6313-1BF5213BAF1D}"/>
              </a:ext>
            </a:extLst>
          </p:cNvPr>
          <p:cNvSpPr/>
          <p:nvPr/>
        </p:nvSpPr>
        <p:spPr>
          <a:xfrm rot="18317183">
            <a:off x="9058633" y="3856274"/>
            <a:ext cx="217385" cy="91282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חץ: למטה 9">
            <a:extLst>
              <a:ext uri="{FF2B5EF4-FFF2-40B4-BE49-F238E27FC236}">
                <a16:creationId xmlns:a16="http://schemas.microsoft.com/office/drawing/2014/main" id="{BB6DFFBB-BA3F-6418-E7B9-9AEDB4C64E5A}"/>
              </a:ext>
            </a:extLst>
          </p:cNvPr>
          <p:cNvSpPr/>
          <p:nvPr/>
        </p:nvSpPr>
        <p:spPr>
          <a:xfrm rot="7602086">
            <a:off x="9204934" y="3690351"/>
            <a:ext cx="217385" cy="912829"/>
          </a:xfrm>
          <a:prstGeom prst="downArrow">
            <a:avLst/>
          </a:prstGeom>
          <a:solidFill>
            <a:srgbClr val="42D60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5B5D5F38-29DD-923E-9F88-EAEF48E79C70}"/>
              </a:ext>
            </a:extLst>
          </p:cNvPr>
          <p:cNvSpPr/>
          <p:nvPr/>
        </p:nvSpPr>
        <p:spPr>
          <a:xfrm>
            <a:off x="10077061" y="5477069"/>
            <a:ext cx="2114939" cy="13809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174B0C34-8DB1-AB52-E6F2-33AA1B9E5F91}"/>
              </a:ext>
            </a:extLst>
          </p:cNvPr>
          <p:cNvSpPr/>
          <p:nvPr/>
        </p:nvSpPr>
        <p:spPr>
          <a:xfrm>
            <a:off x="0" y="5477068"/>
            <a:ext cx="2114939" cy="13809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8EF2D8E6-4448-353B-B0DC-F7D026AED80A}"/>
              </a:ext>
            </a:extLst>
          </p:cNvPr>
          <p:cNvSpPr/>
          <p:nvPr/>
        </p:nvSpPr>
        <p:spPr>
          <a:xfrm>
            <a:off x="0" y="26630"/>
            <a:ext cx="2114939" cy="13809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426D385C-5494-7C69-948E-357CFFA54D74}"/>
              </a:ext>
            </a:extLst>
          </p:cNvPr>
          <p:cNvSpPr/>
          <p:nvPr/>
        </p:nvSpPr>
        <p:spPr>
          <a:xfrm>
            <a:off x="10077061" y="26631"/>
            <a:ext cx="2114939" cy="13809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59082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D9479-EB44-8FBF-C030-13A6FB797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EA038E7F-E6DB-D3E2-3978-D163E5B2F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5" y="351656"/>
            <a:ext cx="6562829" cy="2951381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E9290316-2D50-863F-9601-EB4BDB789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374" y="2642236"/>
            <a:ext cx="8571122" cy="4022728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9350470-6987-CEA8-9AEA-C570BBF1DC5B}"/>
              </a:ext>
            </a:extLst>
          </p:cNvPr>
          <p:cNvSpPr txBox="1"/>
          <p:nvPr/>
        </p:nvSpPr>
        <p:spPr>
          <a:xfrm>
            <a:off x="7569935" y="279918"/>
            <a:ext cx="3561485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1">
            <a:spAutoFit/>
          </a:bodyPr>
          <a:lstStyle/>
          <a:p>
            <a:r>
              <a:rPr lang="he-IL" dirty="0"/>
              <a:t>בניית טבלה ראשונית: טבלת </a:t>
            </a:r>
            <a:r>
              <a:rPr lang="he-IL" dirty="0" err="1"/>
              <a:t>פיבוט</a:t>
            </a:r>
            <a:r>
              <a:rPr lang="he-IL" dirty="0"/>
              <a:t> שמציגה בכל שורה את היחסים בין מקום 3 ו-4.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4588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D411C66A-D232-5578-9BDA-DA13187DEFE7}"/>
              </a:ext>
            </a:extLst>
          </p:cNvPr>
          <p:cNvSpPr txBox="1"/>
          <p:nvPr/>
        </p:nvSpPr>
        <p:spPr>
          <a:xfrm>
            <a:off x="389551" y="2847983"/>
            <a:ext cx="1120839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hlinkClick r:id="rId2"/>
              </a:rPr>
              <a:t>https://www.kaggle.com/code/amiros1/olympic-weightlifting-cleaning-and-filling</a:t>
            </a:r>
            <a:endParaRPr lang="he-IL" sz="2600" dirty="0"/>
          </a:p>
          <a:p>
            <a:endParaRPr lang="he-IL" sz="2600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326176DE-24CF-A476-41A3-F31701CFBC8B}"/>
              </a:ext>
            </a:extLst>
          </p:cNvPr>
          <p:cNvSpPr txBox="1"/>
          <p:nvPr/>
        </p:nvSpPr>
        <p:spPr>
          <a:xfrm>
            <a:off x="2659225" y="1250302"/>
            <a:ext cx="791236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he-IL" sz="2400" b="1" dirty="0">
                <a:solidFill>
                  <a:srgbClr val="FF0000"/>
                </a:solidFill>
              </a:rPr>
              <a:t>מחברת </a:t>
            </a:r>
            <a:r>
              <a:rPr lang="he-IL" sz="2400" b="1" dirty="0" err="1">
                <a:solidFill>
                  <a:srgbClr val="FF0000"/>
                </a:solidFill>
              </a:rPr>
              <a:t>פייתון</a:t>
            </a:r>
            <a:r>
              <a:rPr lang="he-IL" sz="2400" b="1" dirty="0">
                <a:solidFill>
                  <a:srgbClr val="FF0000"/>
                </a:solidFill>
              </a:rPr>
              <a:t> שהכנתי שבה אני מבצע ניקוי וטיוב של הנתונים. בסוף התהליך אני מייצא קובץ </a:t>
            </a:r>
            <a:r>
              <a:rPr lang="en-US" sz="2400" b="1" dirty="0">
                <a:solidFill>
                  <a:srgbClr val="FF0000"/>
                </a:solidFill>
              </a:rPr>
              <a:t>CSV</a:t>
            </a:r>
            <a:r>
              <a:rPr lang="he-IL" sz="2400" b="1" dirty="0">
                <a:solidFill>
                  <a:srgbClr val="FF0000"/>
                </a:solidFill>
              </a:rPr>
              <a:t> נקי ומוכן לניתוח. כל ההמשך מבוסס על הדאטה הנקי והמסודר והמשופץ הזה. </a:t>
            </a:r>
          </a:p>
        </p:txBody>
      </p:sp>
    </p:spTree>
    <p:extLst>
      <p:ext uri="{BB962C8B-B14F-4D97-AF65-F5344CB8AC3E}">
        <p14:creationId xmlns:p14="http://schemas.microsoft.com/office/powerpoint/2010/main" val="33370515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257CD-A40E-BFAB-2CA5-16DAB2E30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CA2AA08-7917-C85E-73FF-DA02C939B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594"/>
            <a:ext cx="12194412" cy="4990892"/>
          </a:xfrm>
          <a:prstGeom prst="rect">
            <a:avLst/>
          </a:prstGeom>
        </p:spPr>
      </p:pic>
      <p:sp>
        <p:nvSpPr>
          <p:cNvPr id="5" name="אליפסה 4">
            <a:extLst>
              <a:ext uri="{FF2B5EF4-FFF2-40B4-BE49-F238E27FC236}">
                <a16:creationId xmlns:a16="http://schemas.microsoft.com/office/drawing/2014/main" id="{9EB0E35C-C63F-902F-2997-B5A50B7DF1F9}"/>
              </a:ext>
            </a:extLst>
          </p:cNvPr>
          <p:cNvSpPr/>
          <p:nvPr/>
        </p:nvSpPr>
        <p:spPr>
          <a:xfrm>
            <a:off x="11569959" y="4114800"/>
            <a:ext cx="382555" cy="3638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2E3DF4FE-898A-9EE5-C714-1F8F5C233F33}"/>
              </a:ext>
            </a:extLst>
          </p:cNvPr>
          <p:cNvSpPr/>
          <p:nvPr/>
        </p:nvSpPr>
        <p:spPr>
          <a:xfrm>
            <a:off x="11569958" y="4860755"/>
            <a:ext cx="382555" cy="3638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אליפסה 6">
            <a:extLst>
              <a:ext uri="{FF2B5EF4-FFF2-40B4-BE49-F238E27FC236}">
                <a16:creationId xmlns:a16="http://schemas.microsoft.com/office/drawing/2014/main" id="{72A3D4E0-B1A8-F0C2-D184-9226DAF78BAD}"/>
              </a:ext>
            </a:extLst>
          </p:cNvPr>
          <p:cNvSpPr/>
          <p:nvPr/>
        </p:nvSpPr>
        <p:spPr>
          <a:xfrm>
            <a:off x="11569958" y="3429000"/>
            <a:ext cx="382555" cy="3638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אליפסה 7">
            <a:extLst>
              <a:ext uri="{FF2B5EF4-FFF2-40B4-BE49-F238E27FC236}">
                <a16:creationId xmlns:a16="http://schemas.microsoft.com/office/drawing/2014/main" id="{F50C235C-CD10-2D88-4E6F-A03471219A05}"/>
              </a:ext>
            </a:extLst>
          </p:cNvPr>
          <p:cNvSpPr/>
          <p:nvPr/>
        </p:nvSpPr>
        <p:spPr>
          <a:xfrm>
            <a:off x="10565363" y="3429000"/>
            <a:ext cx="382555" cy="3638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FDB79154-048F-7CEE-5504-E7EF93698E26}"/>
              </a:ext>
            </a:extLst>
          </p:cNvPr>
          <p:cNvCxnSpPr>
            <a:cxnSpLocks/>
          </p:cNvCxnSpPr>
          <p:nvPr/>
        </p:nvCxnSpPr>
        <p:spPr>
          <a:xfrm flipH="1" flipV="1">
            <a:off x="6774024" y="830424"/>
            <a:ext cx="3791339" cy="2780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E17F64A0-B260-F869-8A8C-E16423A2654F}"/>
              </a:ext>
            </a:extLst>
          </p:cNvPr>
          <p:cNvSpPr txBox="1"/>
          <p:nvPr/>
        </p:nvSpPr>
        <p:spPr>
          <a:xfrm>
            <a:off x="2565918" y="184093"/>
            <a:ext cx="4105470" cy="92333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1">
            <a:spAutoFit/>
          </a:bodyPr>
          <a:lstStyle/>
          <a:p>
            <a:r>
              <a:rPr lang="he-IL" dirty="0">
                <a:solidFill>
                  <a:schemeClr val="bg2">
                    <a:lumMod val="90000"/>
                  </a:schemeClr>
                </a:solidFill>
              </a:rPr>
              <a:t>100 גרם של משקל גוף הפרידו את </a:t>
            </a:r>
            <a:r>
              <a:rPr lang="he-IL" dirty="0" err="1">
                <a:solidFill>
                  <a:schemeClr val="bg2">
                    <a:lumMod val="90000"/>
                  </a:schemeClr>
                </a:solidFill>
              </a:rPr>
              <a:t>אלכסנדרו</a:t>
            </a:r>
            <a:r>
              <a:rPr lang="he-IL" dirty="0">
                <a:solidFill>
                  <a:schemeClr val="bg2">
                    <a:lumMod val="90000"/>
                  </a:schemeClr>
                </a:solidFill>
              </a:rPr>
              <a:t> בראן מהפודיום! הוא הניף את אותו משקל בדיוק כמו מדליסט הארד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Gleb.</a:t>
            </a:r>
            <a:endParaRPr lang="he-IL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5" name="מלבן: פינות מעוגלות 14">
            <a:extLst>
              <a:ext uri="{FF2B5EF4-FFF2-40B4-BE49-F238E27FC236}">
                <a16:creationId xmlns:a16="http://schemas.microsoft.com/office/drawing/2014/main" id="{0438D777-E3A9-DA95-6948-4FACF0C64BA6}"/>
              </a:ext>
            </a:extLst>
          </p:cNvPr>
          <p:cNvSpPr/>
          <p:nvPr/>
        </p:nvSpPr>
        <p:spPr>
          <a:xfrm>
            <a:off x="10282335" y="3275045"/>
            <a:ext cx="1791478" cy="209938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תרשים זרימה: מחבר 17">
            <a:extLst>
              <a:ext uri="{FF2B5EF4-FFF2-40B4-BE49-F238E27FC236}">
                <a16:creationId xmlns:a16="http://schemas.microsoft.com/office/drawing/2014/main" id="{28F495AF-2BEB-7040-F758-82E495AB72FC}"/>
              </a:ext>
            </a:extLst>
          </p:cNvPr>
          <p:cNvSpPr/>
          <p:nvPr/>
        </p:nvSpPr>
        <p:spPr>
          <a:xfrm>
            <a:off x="3415003" y="3429000"/>
            <a:ext cx="1418253" cy="363894"/>
          </a:xfrm>
          <a:prstGeom prst="flowChartConnector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תרשים זרימה: מחבר 18">
            <a:extLst>
              <a:ext uri="{FF2B5EF4-FFF2-40B4-BE49-F238E27FC236}">
                <a16:creationId xmlns:a16="http://schemas.microsoft.com/office/drawing/2014/main" id="{6F11EBDB-ABDB-4CBD-7813-7081BB197E7E}"/>
              </a:ext>
            </a:extLst>
          </p:cNvPr>
          <p:cNvSpPr/>
          <p:nvPr/>
        </p:nvSpPr>
        <p:spPr>
          <a:xfrm>
            <a:off x="5019869" y="3357465"/>
            <a:ext cx="1548882" cy="505408"/>
          </a:xfrm>
          <a:prstGeom prst="flowChartConnector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634395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8C5E3-42F9-415D-7EE4-6D54E6330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2A6F4208-0046-0893-94CF-47BAC231D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16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3A241389-9289-3400-AE59-17831507DCA0}"/>
              </a:ext>
            </a:extLst>
          </p:cNvPr>
          <p:cNvSpPr txBox="1"/>
          <p:nvPr/>
        </p:nvSpPr>
        <p:spPr>
          <a:xfrm>
            <a:off x="6643396" y="613874"/>
            <a:ext cx="101703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cxnSp>
        <p:nvCxnSpPr>
          <p:cNvPr id="4" name="מחבר חץ ישר 3">
            <a:extLst>
              <a:ext uri="{FF2B5EF4-FFF2-40B4-BE49-F238E27FC236}">
                <a16:creationId xmlns:a16="http://schemas.microsoft.com/office/drawing/2014/main" id="{A81003D6-B911-89AE-DAC3-70BE6CBEA077}"/>
              </a:ext>
            </a:extLst>
          </p:cNvPr>
          <p:cNvCxnSpPr>
            <a:cxnSpLocks/>
          </p:cNvCxnSpPr>
          <p:nvPr/>
        </p:nvCxnSpPr>
        <p:spPr>
          <a:xfrm flipV="1">
            <a:off x="1968759" y="345233"/>
            <a:ext cx="4674637" cy="18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36B87FE-BD96-7F98-4DE5-154F8BD1AE4B}"/>
              </a:ext>
            </a:extLst>
          </p:cNvPr>
          <p:cNvSpPr txBox="1"/>
          <p:nvPr/>
        </p:nvSpPr>
        <p:spPr>
          <a:xfrm>
            <a:off x="6615405" y="485192"/>
            <a:ext cx="1186867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1">
            <a:spAutoFit/>
          </a:bodyPr>
          <a:lstStyle/>
          <a:p>
            <a:r>
              <a:rPr lang="he-IL" sz="1100" dirty="0"/>
              <a:t>בממוצע, בין מקום רביעי לשלישי (פודיום) מפרידים 5 ק"ג של הנפה</a:t>
            </a:r>
          </a:p>
        </p:txBody>
      </p:sp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7450C296-D3EB-1866-9642-84FCD770FE84}"/>
              </a:ext>
            </a:extLst>
          </p:cNvPr>
          <p:cNvCxnSpPr>
            <a:cxnSpLocks/>
          </p:cNvCxnSpPr>
          <p:nvPr/>
        </p:nvCxnSpPr>
        <p:spPr>
          <a:xfrm flipV="1">
            <a:off x="5169159" y="4831690"/>
            <a:ext cx="4255537" cy="1541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9F146982-F515-AB73-5821-70F153537329}"/>
              </a:ext>
            </a:extLst>
          </p:cNvPr>
          <p:cNvSpPr txBox="1"/>
          <p:nvPr/>
        </p:nvSpPr>
        <p:spPr>
          <a:xfrm>
            <a:off x="9062746" y="3800194"/>
            <a:ext cx="2255520" cy="1092607"/>
          </a:xfrm>
          <a:prstGeom prst="rect">
            <a:avLst/>
          </a:prstGeom>
          <a:solidFill>
            <a:srgbClr val="FFFF00"/>
          </a:solidFill>
        </p:spPr>
        <p:txBody>
          <a:bodyPr wrap="square" rtlCol="1">
            <a:spAutoFit/>
          </a:bodyPr>
          <a:lstStyle/>
          <a:p>
            <a:r>
              <a:rPr lang="he-IL" sz="1300" dirty="0"/>
              <a:t>בקטגורית נשים עד 63 ק"ג, </a:t>
            </a:r>
            <a:r>
              <a:rPr lang="he-IL" sz="1300" b="1" dirty="0"/>
              <a:t>לאתלטית שבמקום הרביעי לא היה סיכוי להיכנס לפודיום</a:t>
            </a:r>
            <a:r>
              <a:rPr lang="he-IL" sz="1300" dirty="0"/>
              <a:t>: פער עצום בכוח בינה לבין המקום השלישי!</a:t>
            </a:r>
          </a:p>
        </p:txBody>
      </p: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54DC4880-58D3-5C05-7CEC-97F003E865A1}"/>
              </a:ext>
            </a:extLst>
          </p:cNvPr>
          <p:cNvCxnSpPr>
            <a:cxnSpLocks/>
          </p:cNvCxnSpPr>
          <p:nvPr/>
        </p:nvCxnSpPr>
        <p:spPr>
          <a:xfrm>
            <a:off x="1508760" y="1756213"/>
            <a:ext cx="7795260" cy="415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B0E626B1-16DC-0E50-8E5D-BA41E96FCB6F}"/>
              </a:ext>
            </a:extLst>
          </p:cNvPr>
          <p:cNvSpPr txBox="1"/>
          <p:nvPr/>
        </p:nvSpPr>
        <p:spPr>
          <a:xfrm>
            <a:off x="9424696" y="1134289"/>
            <a:ext cx="1531620" cy="1892826"/>
          </a:xfrm>
          <a:prstGeom prst="rect">
            <a:avLst/>
          </a:prstGeom>
          <a:solidFill>
            <a:srgbClr val="FF0000"/>
          </a:solidFill>
        </p:spPr>
        <p:txBody>
          <a:bodyPr wrap="square" rtlCol="1">
            <a:spAutoFit/>
          </a:bodyPr>
          <a:lstStyle/>
          <a:p>
            <a:r>
              <a:rPr lang="he-IL" sz="1300" dirty="0"/>
              <a:t>כאן דברים מתחילים להיות צמודים. </a:t>
            </a:r>
          </a:p>
          <a:p>
            <a:r>
              <a:rPr lang="he-IL" sz="1300" dirty="0"/>
              <a:t>אבל! בואו נזכור את העיקרון החשוב ביותר – עקרון הניקוד: בהינתן 2 אתלטים שמניפים משקל זהה – האתלט ששוקל פחות ינצח</a:t>
            </a:r>
          </a:p>
        </p:txBody>
      </p:sp>
    </p:spTree>
    <p:extLst>
      <p:ext uri="{BB962C8B-B14F-4D97-AF65-F5344CB8AC3E}">
        <p14:creationId xmlns:p14="http://schemas.microsoft.com/office/powerpoint/2010/main" val="38896044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B1D60-7AFA-6D0D-B3A7-EFC938B03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A355A9EE-CC84-CA1C-95AB-DCC8FD865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3" y="32657"/>
            <a:ext cx="8016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A56EDA80-01DD-07A0-23C5-59000C42AF70}"/>
              </a:ext>
            </a:extLst>
          </p:cNvPr>
          <p:cNvSpPr txBox="1"/>
          <p:nvPr/>
        </p:nvSpPr>
        <p:spPr>
          <a:xfrm>
            <a:off x="8786171" y="398884"/>
            <a:ext cx="2845837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1">
            <a:spAutoFit/>
          </a:bodyPr>
          <a:lstStyle/>
          <a:p>
            <a:r>
              <a:rPr lang="he-IL" dirty="0"/>
              <a:t>את הגרף האחרון נוכל לסדר לפי קטגוריות + שנים, כך שנוכל לבחון מגמות בתוך קטגוריה.</a:t>
            </a:r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8BF1D60C-35A2-B7B2-FC1F-09A045ADB338}"/>
              </a:ext>
            </a:extLst>
          </p:cNvPr>
          <p:cNvSpPr/>
          <p:nvPr/>
        </p:nvSpPr>
        <p:spPr>
          <a:xfrm>
            <a:off x="316230" y="2298700"/>
            <a:ext cx="1837690" cy="3735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D3DEC3B-81DB-2556-8241-FD3A7E50B48C}"/>
              </a:ext>
            </a:extLst>
          </p:cNvPr>
          <p:cNvSpPr txBox="1"/>
          <p:nvPr/>
        </p:nvSpPr>
        <p:spPr>
          <a:xfrm>
            <a:off x="6096000" y="2223852"/>
            <a:ext cx="1837690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400" dirty="0">
                <a:solidFill>
                  <a:srgbClr val="FF0000"/>
                </a:solidFill>
              </a:rPr>
              <a:t>קטגורית גברים עד 94 ק"ג – דרמטית למדי: פערים קטנים מאוד במשקל ההנפה בין מקום שלישי לרביעי</a:t>
            </a:r>
          </a:p>
        </p:txBody>
      </p:sp>
      <p:cxnSp>
        <p:nvCxnSpPr>
          <p:cNvPr id="5" name="מחבר חץ ישר 4">
            <a:extLst>
              <a:ext uri="{FF2B5EF4-FFF2-40B4-BE49-F238E27FC236}">
                <a16:creationId xmlns:a16="http://schemas.microsoft.com/office/drawing/2014/main" id="{6B5F4D25-10C7-C51A-ED45-19A6D7A19CE2}"/>
              </a:ext>
            </a:extLst>
          </p:cNvPr>
          <p:cNvCxnSpPr>
            <a:cxnSpLocks/>
          </p:cNvCxnSpPr>
          <p:nvPr/>
        </p:nvCxnSpPr>
        <p:spPr>
          <a:xfrm>
            <a:off x="2030030" y="2433464"/>
            <a:ext cx="4099560" cy="147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B52E2D24-8CDB-C477-4ED3-CB3ACD008A65}"/>
              </a:ext>
            </a:extLst>
          </p:cNvPr>
          <p:cNvSpPr txBox="1"/>
          <p:nvPr/>
        </p:nvSpPr>
        <p:spPr>
          <a:xfrm>
            <a:off x="8865948" y="3963798"/>
            <a:ext cx="2766060" cy="1477328"/>
          </a:xfrm>
          <a:prstGeom prst="rect">
            <a:avLst/>
          </a:prstGeom>
          <a:solidFill>
            <a:srgbClr val="FFC000"/>
          </a:solidFill>
        </p:spPr>
        <p:txBody>
          <a:bodyPr wrap="square" rtlCol="1">
            <a:spAutoFit/>
          </a:bodyPr>
          <a:lstStyle/>
          <a:p>
            <a:r>
              <a:rPr lang="he-IL" sz="1800" dirty="0"/>
              <a:t>אבל שוב נזכור את העיקרון החשוב ביותר – עקרון הניקוד: בהינתן 2 אתלטים שמניפים משקל זהה – האתלט ששוקל פחות ינצח</a:t>
            </a:r>
          </a:p>
        </p:txBody>
      </p:sp>
      <p:cxnSp>
        <p:nvCxnSpPr>
          <p:cNvPr id="9" name="מחבר: מרפקי 8">
            <a:extLst>
              <a:ext uri="{FF2B5EF4-FFF2-40B4-BE49-F238E27FC236}">
                <a16:creationId xmlns:a16="http://schemas.microsoft.com/office/drawing/2014/main" id="{A194624D-B9AE-A0CB-99DF-8776DD5B93A6}"/>
              </a:ext>
            </a:extLst>
          </p:cNvPr>
          <p:cNvCxnSpPr/>
          <p:nvPr/>
        </p:nvCxnSpPr>
        <p:spPr>
          <a:xfrm>
            <a:off x="8088248" y="2672224"/>
            <a:ext cx="2501997" cy="1032029"/>
          </a:xfrm>
          <a:prstGeom prst="bentConnector3">
            <a:avLst>
              <a:gd name="adj1" fmla="val 99599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9406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4E1AC-DB40-5E77-1A91-CFE15BD38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4FA60D20-5155-7D39-8199-ADAED179F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619125"/>
            <a:ext cx="9429750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A2FF3AB-5E94-7507-11EC-FC503F22A482}"/>
              </a:ext>
            </a:extLst>
          </p:cNvPr>
          <p:cNvSpPr txBox="1"/>
          <p:nvPr/>
        </p:nvSpPr>
        <p:spPr>
          <a:xfrm>
            <a:off x="9143999" y="74646"/>
            <a:ext cx="278052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1">
            <a:spAutoFit/>
          </a:bodyPr>
          <a:lstStyle/>
          <a:p>
            <a:r>
              <a:rPr lang="he-IL" dirty="0"/>
              <a:t>כל נקודה מסמלת זוג אתלטים בתחרות: מקום 3 ו-4</a:t>
            </a:r>
          </a:p>
        </p:txBody>
      </p:sp>
    </p:spTree>
    <p:extLst>
      <p:ext uri="{BB962C8B-B14F-4D97-AF65-F5344CB8AC3E}">
        <p14:creationId xmlns:p14="http://schemas.microsoft.com/office/powerpoint/2010/main" val="3136815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F3FF9-CB02-9D0E-7F16-EF4FE3DAA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CE9791CD-9D0C-D9E2-151A-67A048F69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81" y="53732"/>
            <a:ext cx="11327170" cy="675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7733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6245D-D081-581C-AE60-73D9BC065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808C250C-AFD9-2138-AFC7-94BDD0D9F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81" y="53732"/>
            <a:ext cx="11327170" cy="675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CE4ED98E-59AB-9352-1A00-54A5A715580F}"/>
              </a:ext>
            </a:extLst>
          </p:cNvPr>
          <p:cNvSpPr txBox="1"/>
          <p:nvPr/>
        </p:nvSpPr>
        <p:spPr>
          <a:xfrm>
            <a:off x="4721290" y="746449"/>
            <a:ext cx="1763486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400" dirty="0">
                <a:solidFill>
                  <a:schemeClr val="accent2">
                    <a:lumMod val="75000"/>
                  </a:schemeClr>
                </a:solidFill>
              </a:rPr>
              <a:t>נקודות אדומות: מצבים בהם המקום השלישי התקבל רק על סמך משקל גוף נמוך יותר! (הניפו אותו משקל)</a:t>
            </a:r>
          </a:p>
        </p:txBody>
      </p:sp>
      <p:cxnSp>
        <p:nvCxnSpPr>
          <p:cNvPr id="3" name="מחבר חץ ישר 2">
            <a:extLst>
              <a:ext uri="{FF2B5EF4-FFF2-40B4-BE49-F238E27FC236}">
                <a16:creationId xmlns:a16="http://schemas.microsoft.com/office/drawing/2014/main" id="{19C4B695-F1FA-8A83-7A01-F46477CA17DE}"/>
              </a:ext>
            </a:extLst>
          </p:cNvPr>
          <p:cNvCxnSpPr>
            <a:cxnSpLocks/>
          </p:cNvCxnSpPr>
          <p:nvPr/>
        </p:nvCxnSpPr>
        <p:spPr>
          <a:xfrm flipV="1">
            <a:off x="2341984" y="1763486"/>
            <a:ext cx="2463281" cy="12689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7138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CF6101A6-F9C0-683A-6628-B5C1A3299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27" y="152594"/>
            <a:ext cx="11051818" cy="659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5900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78A19-C092-9342-6ABA-2558F11B6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BB50CCCD-EAF0-18D4-1682-B36943146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32" y="3774624"/>
            <a:ext cx="6142654" cy="2916377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01C8AB8D-976A-41BE-2285-661EA759322F}"/>
              </a:ext>
            </a:extLst>
          </p:cNvPr>
          <p:cNvSpPr txBox="1"/>
          <p:nvPr/>
        </p:nvSpPr>
        <p:spPr>
          <a:xfrm>
            <a:off x="2052735" y="0"/>
            <a:ext cx="9293290" cy="11233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/>
              <a:t>CPP: </a:t>
            </a:r>
            <a:r>
              <a:rPr lang="en-US" sz="3100" b="1" dirty="0"/>
              <a:t>C</a:t>
            </a:r>
            <a:r>
              <a:rPr lang="en-US" sz="2800" b="1" dirty="0"/>
              <a:t>ritical </a:t>
            </a:r>
            <a:r>
              <a:rPr lang="en-US" sz="3100" b="1" i="1" dirty="0"/>
              <a:t>P</a:t>
            </a:r>
            <a:r>
              <a:rPr lang="en-US" sz="2800" b="1" i="1" dirty="0"/>
              <a:t>odium</a:t>
            </a:r>
            <a:r>
              <a:rPr lang="en-US" sz="2800" b="1" dirty="0"/>
              <a:t> </a:t>
            </a:r>
            <a:r>
              <a:rPr lang="en-US" sz="3100" b="1" dirty="0"/>
              <a:t>P</a:t>
            </a:r>
            <a:r>
              <a:rPr lang="en-US" sz="2800" b="1" dirty="0"/>
              <a:t>oint</a:t>
            </a:r>
            <a:endParaRPr lang="he-IL" sz="2800" b="1" dirty="0"/>
          </a:p>
          <a:p>
            <a:pPr algn="ctr"/>
            <a:endParaRPr lang="he-IL" dirty="0"/>
          </a:p>
          <a:p>
            <a:pPr algn="ctr"/>
            <a:endParaRPr lang="he-IL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8566B766-D9D6-B22D-A071-92A8204B2CEE}"/>
              </a:ext>
            </a:extLst>
          </p:cNvPr>
          <p:cNvSpPr txBox="1"/>
          <p:nvPr/>
        </p:nvSpPr>
        <p:spPr>
          <a:xfrm>
            <a:off x="1970317" y="630932"/>
            <a:ext cx="9937102" cy="42473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תחת הגדרה של נקודה מעניינת בדאטה, ביצעתי כמה ניתוחים סביבה. מתוך עלו גרפים מעניינים שחושפים כל מיני תובנות לגבי מגוון היבטים:</a:t>
            </a:r>
          </a:p>
          <a:p>
            <a:endParaRPr lang="he-IL" dirty="0"/>
          </a:p>
          <a:p>
            <a:pPr marL="342900" indent="-342900">
              <a:buAutoNum type="arabicPeriod"/>
            </a:pPr>
            <a:r>
              <a:rPr lang="he-IL" dirty="0"/>
              <a:t>שכיחות התופעה של "משחק צמוד" בין מקום 4 ל-3.</a:t>
            </a:r>
          </a:p>
          <a:p>
            <a:pPr marL="342900" indent="-342900">
              <a:buAutoNum type="arabicPeriod"/>
            </a:pPr>
            <a:r>
              <a:rPr lang="he-IL" dirty="0"/>
              <a:t>מצבים בהם המשחק היה לא סתם "צמוד" אלא "צמוד בהחלט" : המשקל שהורם (הנפה) היה זהה – אבל משקל הגוף של האתלטים הוא שהכריע את הניקוד (האתלט ששוקל פחות זכה להיכנס לפודיום)</a:t>
            </a:r>
          </a:p>
          <a:p>
            <a:pPr marL="342900" indent="-342900">
              <a:buAutoNum type="arabicPeriod"/>
            </a:pPr>
            <a:r>
              <a:rPr lang="he-IL" dirty="0"/>
              <a:t>כמובן, אפשר (וצריך) לפרק את </a:t>
            </a:r>
            <a:r>
              <a:rPr lang="he-IL" dirty="0" err="1"/>
              <a:t>האיפיון</a:t>
            </a:r>
            <a:r>
              <a:rPr lang="he-IL" dirty="0"/>
              <a:t> של </a:t>
            </a:r>
            <a:r>
              <a:rPr lang="en-US" dirty="0"/>
              <a:t>CPP</a:t>
            </a:r>
            <a:r>
              <a:rPr lang="he-IL" dirty="0"/>
              <a:t> למגוון קטגוריות כדי לעשות </a:t>
            </a:r>
            <a:r>
              <a:rPr lang="en-US" dirty="0"/>
              <a:t>fine tuning</a:t>
            </a:r>
            <a:r>
              <a:rPr lang="he-IL" dirty="0"/>
              <a:t> (כנראה שפערי הנפה "קריטיים" עבור קטגוריה משקל קל, אינן זהים לאלה של אתלטים במשקל כבד). אנסה להתמודד עם הדבר הזה בהמשך.</a:t>
            </a:r>
          </a:p>
          <a:p>
            <a:pPr marL="342900" indent="-342900">
              <a:buAutoNum type="arabicPeriod"/>
            </a:pPr>
            <a:endParaRPr lang="he-IL" dirty="0"/>
          </a:p>
          <a:p>
            <a:pPr marL="342900" indent="-342900">
              <a:buAutoNum type="arabicPeriod"/>
            </a:pPr>
            <a:r>
              <a:rPr lang="he-IL" dirty="0"/>
              <a:t>אומנם התחלנו את החקירה על בסיס סקרנות על התחרות </a:t>
            </a:r>
            <a:r>
              <a:rPr lang="he-IL" b="1" i="1" dirty="0"/>
              <a:t>על הפודיום (אל הפודיום) – התחרות על המקום השלישי.  </a:t>
            </a:r>
            <a:r>
              <a:rPr lang="he-IL" dirty="0"/>
              <a:t>אבל מה עם התחרות </a:t>
            </a:r>
            <a:r>
              <a:rPr lang="he-IL" b="1" i="1" dirty="0"/>
              <a:t>בתוך</a:t>
            </a:r>
            <a:r>
              <a:rPr lang="he-IL" b="1" dirty="0"/>
              <a:t> הפודיום? </a:t>
            </a:r>
            <a:r>
              <a:rPr lang="he-IL" dirty="0"/>
              <a:t>ובפרט – התחרות על המקום </a:t>
            </a:r>
            <a:r>
              <a:rPr lang="he-IL" b="1" i="1" dirty="0"/>
              <a:t>הראשון?</a:t>
            </a:r>
          </a:p>
          <a:p>
            <a:pPr marL="342900" indent="-342900">
              <a:buAutoNum type="arabicPeriod"/>
            </a:pPr>
            <a:endParaRPr lang="he-IL" b="1" i="1" dirty="0"/>
          </a:p>
          <a:p>
            <a:pPr marL="342900" indent="-342900">
              <a:buAutoNum type="arabicPeriod"/>
            </a:pPr>
            <a:r>
              <a:rPr lang="he-IL" b="1" i="1" dirty="0">
                <a:highlight>
                  <a:srgbClr val="00FFFF"/>
                </a:highlight>
              </a:rPr>
              <a:t>האם נסתפק רק ב-</a:t>
            </a:r>
            <a:r>
              <a:rPr lang="en-US" b="1" i="1" dirty="0">
                <a:highlight>
                  <a:srgbClr val="00FFFF"/>
                </a:highlight>
              </a:rPr>
              <a:t>CPP</a:t>
            </a:r>
            <a:r>
              <a:rPr lang="he-IL" b="1" i="1" dirty="0">
                <a:highlight>
                  <a:srgbClr val="00FFFF"/>
                </a:highlight>
              </a:rPr>
              <a:t> : </a:t>
            </a:r>
            <a:r>
              <a:rPr lang="en-US" b="1" i="1" dirty="0">
                <a:highlight>
                  <a:srgbClr val="00FFFF"/>
                </a:highlight>
              </a:rPr>
              <a:t>critical podium point </a:t>
            </a:r>
            <a:r>
              <a:rPr lang="he-IL" b="1" i="1" dirty="0">
                <a:highlight>
                  <a:srgbClr val="00FFFF"/>
                </a:highlight>
              </a:rPr>
              <a:t> ?</a:t>
            </a:r>
            <a:endParaRPr lang="he-IL" dirty="0">
              <a:highlight>
                <a:srgbClr val="00FFFF"/>
              </a:highlight>
            </a:endParaRPr>
          </a:p>
          <a:p>
            <a:pPr marL="342900" indent="-342900">
              <a:buAutoNum type="arabicPeriod"/>
            </a:pPr>
            <a:endParaRPr lang="he-IL" dirty="0"/>
          </a:p>
        </p:txBody>
      </p: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34E1FE68-BFB1-553B-A997-EF136A512806}"/>
              </a:ext>
            </a:extLst>
          </p:cNvPr>
          <p:cNvCxnSpPr/>
          <p:nvPr/>
        </p:nvCxnSpPr>
        <p:spPr>
          <a:xfrm flipH="1">
            <a:off x="5253135" y="4627984"/>
            <a:ext cx="3237722" cy="8770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מלבן 3">
            <a:extLst>
              <a:ext uri="{FF2B5EF4-FFF2-40B4-BE49-F238E27FC236}">
                <a16:creationId xmlns:a16="http://schemas.microsoft.com/office/drawing/2014/main" id="{01CE9298-5AAF-8F66-E4A4-E7C3B02A581F}"/>
              </a:ext>
            </a:extLst>
          </p:cNvPr>
          <p:cNvSpPr/>
          <p:nvPr/>
        </p:nvSpPr>
        <p:spPr>
          <a:xfrm>
            <a:off x="8593495" y="4693299"/>
            <a:ext cx="3598506" cy="21647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C76018F3-47C2-0064-CBC2-69930F4A46CD}"/>
              </a:ext>
            </a:extLst>
          </p:cNvPr>
          <p:cNvSpPr/>
          <p:nvPr/>
        </p:nvSpPr>
        <p:spPr>
          <a:xfrm>
            <a:off x="24105" y="0"/>
            <a:ext cx="2114939" cy="13809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F465356F-98A7-C501-33FD-7C715EECB867}"/>
              </a:ext>
            </a:extLst>
          </p:cNvPr>
          <p:cNvSpPr/>
          <p:nvPr/>
        </p:nvSpPr>
        <p:spPr>
          <a:xfrm>
            <a:off x="9618304" y="5185751"/>
            <a:ext cx="1604866" cy="11683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037C98CF-CED0-5B99-B7EC-4D8D39703A33}"/>
              </a:ext>
            </a:extLst>
          </p:cNvPr>
          <p:cNvSpPr/>
          <p:nvPr/>
        </p:nvSpPr>
        <p:spPr>
          <a:xfrm>
            <a:off x="504631" y="263607"/>
            <a:ext cx="1153886" cy="8597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62876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E9F86-4E72-ABCB-7DC0-21FABABCF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34D73496-6875-D927-B957-65A899CBE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074" y="1739965"/>
            <a:ext cx="7772400" cy="4810125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53A5190B-AB8A-4C3D-81A7-96A55FD93C90}"/>
              </a:ext>
            </a:extLst>
          </p:cNvPr>
          <p:cNvSpPr txBox="1"/>
          <p:nvPr/>
        </p:nvSpPr>
        <p:spPr>
          <a:xfrm>
            <a:off x="1819470" y="0"/>
            <a:ext cx="9293290" cy="8463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/>
              <a:t>CCP : </a:t>
            </a:r>
            <a:r>
              <a:rPr lang="en-US" sz="3100" b="1" dirty="0"/>
              <a:t>C</a:t>
            </a:r>
            <a:r>
              <a:rPr lang="en-US" sz="2800" b="1" dirty="0"/>
              <a:t>ritical </a:t>
            </a:r>
            <a:r>
              <a:rPr lang="en-US" sz="3100" b="1" i="1" dirty="0">
                <a:highlight>
                  <a:srgbClr val="FFFF00"/>
                </a:highlight>
              </a:rPr>
              <a:t>Champion</a:t>
            </a:r>
            <a:r>
              <a:rPr lang="en-US" sz="3100" b="1" i="1" dirty="0"/>
              <a:t> </a:t>
            </a:r>
            <a:r>
              <a:rPr lang="en-US" sz="3100" b="1" dirty="0"/>
              <a:t>P</a:t>
            </a:r>
            <a:r>
              <a:rPr lang="en-US" sz="2800" b="1" dirty="0"/>
              <a:t>oint</a:t>
            </a:r>
            <a:endParaRPr lang="he-IL" sz="2800" b="1" dirty="0"/>
          </a:p>
          <a:p>
            <a:pPr algn="ctr"/>
            <a:endParaRPr lang="he-IL" dirty="0"/>
          </a:p>
        </p:txBody>
      </p:sp>
      <p:sp>
        <p:nvSpPr>
          <p:cNvPr id="5" name="פיצוץ: 8 נקודות 4">
            <a:extLst>
              <a:ext uri="{FF2B5EF4-FFF2-40B4-BE49-F238E27FC236}">
                <a16:creationId xmlns:a16="http://schemas.microsoft.com/office/drawing/2014/main" id="{254C6295-5369-B424-36EA-7C423B157BC0}"/>
              </a:ext>
            </a:extLst>
          </p:cNvPr>
          <p:cNvSpPr/>
          <p:nvPr/>
        </p:nvSpPr>
        <p:spPr>
          <a:xfrm>
            <a:off x="5218922" y="3442995"/>
            <a:ext cx="970384" cy="1073020"/>
          </a:xfrm>
          <a:prstGeom prst="irregularSeal1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28B58451-4FB6-5CED-F76D-1BC512785861}"/>
              </a:ext>
            </a:extLst>
          </p:cNvPr>
          <p:cNvSpPr txBox="1"/>
          <p:nvPr/>
        </p:nvSpPr>
        <p:spPr>
          <a:xfrm>
            <a:off x="5218922" y="3091745"/>
            <a:ext cx="653143" cy="430887"/>
          </a:xfrm>
          <a:prstGeom prst="rect">
            <a:avLst/>
          </a:prstGeom>
          <a:solidFill>
            <a:srgbClr val="00B0F0"/>
          </a:solidFill>
        </p:spPr>
        <p:txBody>
          <a:bodyPr wrap="square" rtlCol="1">
            <a:spAutoFit/>
          </a:bodyPr>
          <a:lstStyle/>
          <a:p>
            <a:r>
              <a:rPr lang="en-US" sz="2200" b="1" dirty="0">
                <a:highlight>
                  <a:srgbClr val="FFFF00"/>
                </a:highlight>
              </a:rPr>
              <a:t>CCP</a:t>
            </a:r>
            <a:endParaRPr lang="he-IL" sz="2200" b="1" dirty="0">
              <a:highlight>
                <a:srgbClr val="FFFF00"/>
              </a:highlight>
            </a:endParaRPr>
          </a:p>
        </p:txBody>
      </p:sp>
      <p:sp>
        <p:nvSpPr>
          <p:cNvPr id="9" name="חץ: למטה 8">
            <a:extLst>
              <a:ext uri="{FF2B5EF4-FFF2-40B4-BE49-F238E27FC236}">
                <a16:creationId xmlns:a16="http://schemas.microsoft.com/office/drawing/2014/main" id="{3542FF79-973E-890C-FDBB-DC28F5EBC744}"/>
              </a:ext>
            </a:extLst>
          </p:cNvPr>
          <p:cNvSpPr/>
          <p:nvPr/>
        </p:nvSpPr>
        <p:spPr>
          <a:xfrm rot="13797319">
            <a:off x="4629849" y="1403226"/>
            <a:ext cx="388503" cy="1338758"/>
          </a:xfrm>
          <a:prstGeom prst="downArrow">
            <a:avLst/>
          </a:prstGeom>
          <a:solidFill>
            <a:srgbClr val="42D60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חץ: למטה 9">
            <a:extLst>
              <a:ext uri="{FF2B5EF4-FFF2-40B4-BE49-F238E27FC236}">
                <a16:creationId xmlns:a16="http://schemas.microsoft.com/office/drawing/2014/main" id="{7D5BDD36-7F3B-8E46-0B76-5A18CAB7BE21}"/>
              </a:ext>
            </a:extLst>
          </p:cNvPr>
          <p:cNvSpPr/>
          <p:nvPr/>
        </p:nvSpPr>
        <p:spPr>
          <a:xfrm rot="2852952">
            <a:off x="4904507" y="1749292"/>
            <a:ext cx="408260" cy="124061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7BCE092F-2BD0-F214-0579-D865C33AC95E}"/>
              </a:ext>
            </a:extLst>
          </p:cNvPr>
          <p:cNvSpPr txBox="1"/>
          <p:nvPr/>
        </p:nvSpPr>
        <p:spPr>
          <a:xfrm>
            <a:off x="2832618" y="800636"/>
            <a:ext cx="713247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אז בנוסף ל-</a:t>
            </a:r>
            <a:r>
              <a:rPr lang="en-US" dirty="0"/>
              <a:t>CPP</a:t>
            </a:r>
            <a:r>
              <a:rPr lang="he-IL" dirty="0"/>
              <a:t> (</a:t>
            </a:r>
            <a:r>
              <a:rPr lang="en-US" dirty="0"/>
              <a:t>Critical Podium Point</a:t>
            </a:r>
            <a:r>
              <a:rPr lang="he-IL" dirty="0"/>
              <a:t> הקרב </a:t>
            </a:r>
            <a:r>
              <a:rPr lang="he-IL" i="1" dirty="0"/>
              <a:t>אל</a:t>
            </a:r>
            <a:r>
              <a:rPr lang="he-IL" dirty="0"/>
              <a:t> פודיום) , נוכל להתעניין בקרב </a:t>
            </a:r>
            <a:r>
              <a:rPr lang="he-IL" i="1" dirty="0"/>
              <a:t>בתוך</a:t>
            </a:r>
            <a:r>
              <a:rPr lang="he-IL" dirty="0"/>
              <a:t> הפודיום: </a:t>
            </a:r>
            <a:r>
              <a:rPr lang="en-US" dirty="0"/>
              <a:t>CCP</a:t>
            </a:r>
            <a:r>
              <a:rPr lang="he-IL" dirty="0"/>
              <a:t> – הקרב על המקום הראשון </a:t>
            </a: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C2F1BBDF-36A8-8948-44C5-2C211402CC19}"/>
              </a:ext>
            </a:extLst>
          </p:cNvPr>
          <p:cNvSpPr/>
          <p:nvPr/>
        </p:nvSpPr>
        <p:spPr>
          <a:xfrm>
            <a:off x="0" y="5465039"/>
            <a:ext cx="2114939" cy="138093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FD687FC7-303A-50A5-2669-7C82FE4B4E73}"/>
              </a:ext>
            </a:extLst>
          </p:cNvPr>
          <p:cNvSpPr/>
          <p:nvPr/>
        </p:nvSpPr>
        <p:spPr>
          <a:xfrm>
            <a:off x="0" y="-17452"/>
            <a:ext cx="2114939" cy="138093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36F2A8AE-2547-1ED7-01C0-A8DFA0754F79}"/>
              </a:ext>
            </a:extLst>
          </p:cNvPr>
          <p:cNvSpPr/>
          <p:nvPr/>
        </p:nvSpPr>
        <p:spPr>
          <a:xfrm>
            <a:off x="10077061" y="0"/>
            <a:ext cx="2114939" cy="138093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91902EDE-2849-1BE6-3D85-83655949FC45}"/>
              </a:ext>
            </a:extLst>
          </p:cNvPr>
          <p:cNvSpPr/>
          <p:nvPr/>
        </p:nvSpPr>
        <p:spPr>
          <a:xfrm>
            <a:off x="10077061" y="5462157"/>
            <a:ext cx="2114939" cy="138093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712997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21B78-5670-0A54-BD6F-A72E6DEDB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C729118E-A709-F737-6FD0-35A108C15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48" y="124602"/>
            <a:ext cx="11298414" cy="673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013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E3907-1EB7-A332-E6BA-3052BD53E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CCC3C225-40D8-BC9B-D674-D23FE73C261F}"/>
              </a:ext>
            </a:extLst>
          </p:cNvPr>
          <p:cNvSpPr txBox="1"/>
          <p:nvPr/>
        </p:nvSpPr>
        <p:spPr>
          <a:xfrm>
            <a:off x="4480560" y="198120"/>
            <a:ext cx="3802380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500" b="1" dirty="0">
                <a:highlight>
                  <a:srgbClr val="00FFFF"/>
                </a:highlight>
              </a:rPr>
              <a:t>Data Cleaning</a:t>
            </a:r>
            <a:endParaRPr lang="he-IL" sz="2500" b="1" dirty="0">
              <a:highlight>
                <a:srgbClr val="00FFFF"/>
              </a:highlight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E9C83CE7-C91E-C405-5C11-3F453EF1EA73}"/>
              </a:ext>
            </a:extLst>
          </p:cNvPr>
          <p:cNvSpPr txBox="1"/>
          <p:nvPr/>
        </p:nvSpPr>
        <p:spPr>
          <a:xfrm>
            <a:off x="939127" y="1551265"/>
            <a:ext cx="10751820" cy="48013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אציג את התוצר הסופי בלבד, ואציין בקצרה דברים שנעשו:</a:t>
            </a:r>
          </a:p>
          <a:p>
            <a:endParaRPr lang="he-IL" dirty="0"/>
          </a:p>
          <a:p>
            <a:pPr marL="342900" indent="-342900">
              <a:buAutoNum type="arabicPeriod"/>
            </a:pPr>
            <a:r>
              <a:rPr lang="he-IL" dirty="0"/>
              <a:t>חילוץ קוד המדינה </a:t>
            </a:r>
            <a:r>
              <a:rPr lang="en-US" dirty="0"/>
              <a:t>(ISR)</a:t>
            </a:r>
            <a:r>
              <a:rPr lang="he-IL" dirty="0"/>
              <a:t> מעמודת </a:t>
            </a:r>
            <a:r>
              <a:rPr lang="en-US" dirty="0"/>
              <a:t>Athlete</a:t>
            </a:r>
            <a:r>
              <a:rPr lang="he-IL" dirty="0"/>
              <a:t> : יצירה של עמודות </a:t>
            </a:r>
            <a:r>
              <a:rPr lang="en-US" dirty="0" err="1"/>
              <a:t>Athlete_Name</a:t>
            </a:r>
            <a:r>
              <a:rPr lang="en-US" dirty="0"/>
              <a:t> + </a:t>
            </a:r>
            <a:r>
              <a:rPr lang="en-US" dirty="0" err="1"/>
              <a:t>Country_Code</a:t>
            </a:r>
            <a:r>
              <a:rPr lang="he-IL" dirty="0"/>
              <a:t> נפרדות.</a:t>
            </a:r>
          </a:p>
          <a:p>
            <a:endParaRPr lang="he-IL" dirty="0"/>
          </a:p>
          <a:p>
            <a:r>
              <a:rPr lang="he-IL" dirty="0"/>
              <a:t>2. השלמת ערכים חסרים בעמודה המחושבת </a:t>
            </a:r>
            <a:r>
              <a:rPr lang="en-US" dirty="0" err="1"/>
              <a:t>Country_Code</a:t>
            </a:r>
            <a:r>
              <a:rPr lang="he-IL" dirty="0"/>
              <a:t>:</a:t>
            </a:r>
            <a:r>
              <a:rPr lang="en-US" dirty="0"/>
              <a:t> </a:t>
            </a:r>
            <a:r>
              <a:rPr lang="he-IL" dirty="0"/>
              <a:t> השלמה מתוך מידע שקיים בתוך הדאטה עצמו (אם קיים): זה קשור לכך שאין אחידות בדאטה: יש אתלטים שמופיעים יותר מפעם אחת:</a:t>
            </a:r>
            <a:r>
              <a:rPr lang="en-US" dirty="0"/>
              <a:t> </a:t>
            </a:r>
            <a:r>
              <a:rPr lang="he-IL" dirty="0"/>
              <a:t>ולפעמים מופיעים בלי ה-</a:t>
            </a:r>
            <a:r>
              <a:rPr lang="en-US" dirty="0" err="1"/>
              <a:t>country_code</a:t>
            </a:r>
            <a:r>
              <a:rPr lang="he-IL" dirty="0"/>
              <a:t> שלהם (בעמודת ה-</a:t>
            </a:r>
            <a:r>
              <a:rPr lang="en-US" dirty="0"/>
              <a:t>Athlete</a:t>
            </a:r>
            <a:r>
              <a:rPr lang="he-IL" dirty="0"/>
              <a:t> המקורית) – מה שגורר ערכים חסרים בעמודה המחושבת שיצרתי. </a:t>
            </a:r>
            <a:r>
              <a:rPr lang="he-IL" b="1" dirty="0"/>
              <a:t>יצרתי מיפוי מתוך הדאטה הקיים</a:t>
            </a:r>
            <a:r>
              <a:rPr lang="he-IL" dirty="0"/>
              <a:t> כדי להשלים חוסרים.</a:t>
            </a:r>
          </a:p>
          <a:p>
            <a:endParaRPr lang="he-IL" dirty="0"/>
          </a:p>
          <a:p>
            <a:r>
              <a:rPr lang="he-IL" dirty="0"/>
              <a:t>3. לאחר מיצוי הטכניקה הזו:</a:t>
            </a:r>
            <a:r>
              <a:rPr lang="en-US" dirty="0"/>
              <a:t> </a:t>
            </a:r>
            <a:r>
              <a:rPr lang="he-IL" dirty="0"/>
              <a:t>לקחתי את כל אלה </a:t>
            </a:r>
            <a:r>
              <a:rPr lang="he-IL" dirty="0" err="1"/>
              <a:t>שעבורים</a:t>
            </a:r>
            <a:r>
              <a:rPr lang="he-IL" dirty="0"/>
              <a:t> אין בכלל קוד של 3 ספרות בטבלה, וכתבתי ביטויים מורכבים של </a:t>
            </a:r>
            <a:r>
              <a:rPr lang="en-US" dirty="0"/>
              <a:t>regular expressions</a:t>
            </a:r>
            <a:r>
              <a:rPr lang="he-IL" dirty="0"/>
              <a:t> כדי לשלוף אותם מדפי </a:t>
            </a:r>
            <a:r>
              <a:rPr lang="he-IL" dirty="0" err="1"/>
              <a:t>הויקיפדיה</a:t>
            </a:r>
            <a:r>
              <a:rPr lang="he-IL" dirty="0"/>
              <a:t> שלהם, תוך שימוש בחבילת </a:t>
            </a:r>
            <a:r>
              <a:rPr lang="en-US" dirty="0" err="1"/>
              <a:t>wikipedia</a:t>
            </a:r>
            <a:r>
              <a:rPr lang="he-IL" dirty="0"/>
              <a:t> של </a:t>
            </a:r>
            <a:r>
              <a:rPr lang="he-IL" dirty="0" err="1"/>
              <a:t>פייתון</a:t>
            </a:r>
            <a:r>
              <a:rPr lang="he-IL" dirty="0"/>
              <a:t> שמאפשרת סוג של </a:t>
            </a:r>
            <a:r>
              <a:rPr lang="en-US" dirty="0"/>
              <a:t>API</a:t>
            </a:r>
            <a:r>
              <a:rPr lang="he-IL" dirty="0"/>
              <a:t> מסביבת </a:t>
            </a:r>
            <a:r>
              <a:rPr lang="he-IL" dirty="0" err="1"/>
              <a:t>פייתון</a:t>
            </a:r>
            <a:r>
              <a:rPr lang="he-IL" dirty="0"/>
              <a:t> אל ויקיפדיה. ככה חילצתי שמות לאתלטים. </a:t>
            </a:r>
            <a:r>
              <a:rPr lang="he-IL" b="1" dirty="0"/>
              <a:t>יצרתי מיפוי </a:t>
            </a:r>
            <a:r>
              <a:rPr lang="he-IL" b="1" dirty="0" err="1"/>
              <a:t>מויקיפדיה</a:t>
            </a:r>
            <a:r>
              <a:rPr lang="he-IL" b="1" dirty="0"/>
              <a:t> – עבור דאטה שלא קיים בטבלה ואשר לא ניתן להשלימו באופן עקרוני מתוך הדאטה שבטבלה עצמה</a:t>
            </a:r>
            <a:r>
              <a:rPr lang="he-IL" dirty="0"/>
              <a:t>.</a:t>
            </a:r>
          </a:p>
          <a:p>
            <a:endParaRPr lang="he-IL" dirty="0"/>
          </a:p>
          <a:p>
            <a:r>
              <a:rPr lang="he-IL" dirty="0"/>
              <a:t>4. בסיום </a:t>
            </a:r>
            <a:r>
              <a:rPr lang="he-IL" dirty="0" err="1"/>
              <a:t>התתהליך</a:t>
            </a:r>
            <a:r>
              <a:rPr lang="he-IL" dirty="0"/>
              <a:t> נותרתי רק עם 30 אתלטים סוררים. עבור 6 מהם (אלה שראיתי שהם בטופ 3 בתחרויות) החלטתי לחפש ידנית ולהשלים את הערכים החסרים – </a:t>
            </a:r>
            <a:r>
              <a:rPr lang="he-IL" dirty="0">
                <a:highlight>
                  <a:srgbClr val="FFFF00"/>
                </a:highlight>
              </a:rPr>
              <a:t>למען שלמות התהליך וסחיטה של הלימונים עד הסוף. בהמשך אגיש לימונדה צוננת לכלים שעושים </a:t>
            </a:r>
            <a:r>
              <a:rPr lang="en-US" dirty="0">
                <a:highlight>
                  <a:srgbClr val="FFFF00"/>
                </a:highlight>
              </a:rPr>
              <a:t>EDA</a:t>
            </a:r>
            <a:r>
              <a:rPr lang="he-IL" dirty="0">
                <a:highlight>
                  <a:srgbClr val="FFFF00"/>
                </a:highlight>
              </a:rPr>
              <a:t> אוטומטי: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he-IL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SweetViz</a:t>
            </a:r>
            <a:r>
              <a:rPr lang="en-US" dirty="0">
                <a:highlight>
                  <a:srgbClr val="FFFF00"/>
                </a:highlight>
              </a:rPr>
              <a:t> &amp; Pandas Profiling</a:t>
            </a:r>
            <a:endParaRPr lang="he-I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953278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AA115-D259-7D1B-C717-0454C638F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DF7E8D9-9707-5327-705E-047F99F44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32" y="208578"/>
            <a:ext cx="8683787" cy="517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7EDCE4-BF79-9CD9-1108-F19783B8E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267" y="2162451"/>
            <a:ext cx="7691095" cy="458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A9495648-280A-B552-8517-3DBEB494B490}"/>
              </a:ext>
            </a:extLst>
          </p:cNvPr>
          <p:cNvSpPr txBox="1"/>
          <p:nvPr/>
        </p:nvSpPr>
        <p:spPr>
          <a:xfrm>
            <a:off x="9927772" y="62130"/>
            <a:ext cx="1940768" cy="20928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1">
            <a:spAutoFit/>
          </a:bodyPr>
          <a:lstStyle/>
          <a:p>
            <a:r>
              <a:rPr lang="he-IL" sz="1300" dirty="0">
                <a:highlight>
                  <a:srgbClr val="FFFF00"/>
                </a:highlight>
              </a:rPr>
              <a:t>הקרב על המקום השלישי יותר דרמטי</a:t>
            </a:r>
            <a:r>
              <a:rPr lang="en-US" sz="1300" dirty="0">
                <a:highlight>
                  <a:srgbClr val="FFFF00"/>
                </a:highlight>
              </a:rPr>
              <a:t>;</a:t>
            </a:r>
            <a:r>
              <a:rPr lang="he-IL" sz="1300" dirty="0">
                <a:highlight>
                  <a:srgbClr val="FFFF00"/>
                </a:highlight>
              </a:rPr>
              <a:t> אומנם יש בו פחות מקרים שבהם רק משקל הגוף מכריע, אבל כשהם קורים – הם מתרחשים עם פערי משקל גוף נמוכים יותר.</a:t>
            </a:r>
          </a:p>
          <a:p>
            <a:r>
              <a:rPr lang="he-IL" sz="1300" dirty="0">
                <a:highlight>
                  <a:srgbClr val="FFFF00"/>
                </a:highlight>
              </a:rPr>
              <a:t>בנוסף יש יותר מקרים של "תחרות צמודה" ב-</a:t>
            </a:r>
            <a:r>
              <a:rPr lang="en-US" sz="1300" dirty="0">
                <a:highlight>
                  <a:srgbClr val="FFFF00"/>
                </a:highlight>
              </a:rPr>
              <a:t>CPP</a:t>
            </a:r>
            <a:r>
              <a:rPr lang="he-IL" sz="1300" dirty="0">
                <a:highlight>
                  <a:srgbClr val="FFFF00"/>
                </a:highlight>
              </a:rPr>
              <a:t> (הרצועה בצבע)</a:t>
            </a:r>
          </a:p>
        </p:txBody>
      </p:sp>
    </p:spTree>
    <p:extLst>
      <p:ext uri="{BB962C8B-B14F-4D97-AF65-F5344CB8AC3E}">
        <p14:creationId xmlns:p14="http://schemas.microsoft.com/office/powerpoint/2010/main" val="22682177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66A61-4783-5431-5C4F-2245B1EE6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72826CE-D63D-1B5D-90FB-BDC8EA0EB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161"/>
            <a:ext cx="12192000" cy="5901677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FCDA229-C10A-F89C-9365-1819DF54A05A}"/>
              </a:ext>
            </a:extLst>
          </p:cNvPr>
          <p:cNvSpPr txBox="1"/>
          <p:nvPr/>
        </p:nvSpPr>
        <p:spPr>
          <a:xfrm>
            <a:off x="9563878" y="4478694"/>
            <a:ext cx="195942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CCP vs. CPP: Interactive </a:t>
            </a:r>
            <a:r>
              <a:rPr lang="en-US" dirty="0" err="1">
                <a:highlight>
                  <a:srgbClr val="FFFF00"/>
                </a:highlight>
              </a:rPr>
              <a:t>Plotly</a:t>
            </a:r>
            <a:r>
              <a:rPr lang="en-US" dirty="0">
                <a:highlight>
                  <a:srgbClr val="FFFF00"/>
                </a:highlight>
              </a:rPr>
              <a:t> Dashboard for Explorative Analysis</a:t>
            </a:r>
            <a:endParaRPr lang="he-I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912474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6A9C3-07CA-A614-E707-6E3F41F28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56FA4469-D7D0-C404-B507-5EB7A0D4F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838" y="-594826"/>
            <a:ext cx="10173476" cy="763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701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711C0910-88C1-4BA3-F434-8991A98D7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4211"/>
            <a:ext cx="12192000" cy="434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A8877E45-7D89-BE2B-2A8A-EE718255C0D1}"/>
              </a:ext>
            </a:extLst>
          </p:cNvPr>
          <p:cNvSpPr txBox="1"/>
          <p:nvPr/>
        </p:nvSpPr>
        <p:spPr>
          <a:xfrm>
            <a:off x="3091543" y="205274"/>
            <a:ext cx="600891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יש יותר מקרים של "קרבות צמודים" ב-</a:t>
            </a:r>
            <a:r>
              <a:rPr lang="en-US" dirty="0"/>
              <a:t>CPP</a:t>
            </a:r>
            <a:r>
              <a:rPr lang="he-IL" dirty="0"/>
              <a:t> : בקרב על מקום 3.</a:t>
            </a: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95DB0F14-3B95-50D7-76AF-8641DBC0A271}"/>
              </a:ext>
            </a:extLst>
          </p:cNvPr>
          <p:cNvSpPr/>
          <p:nvPr/>
        </p:nvSpPr>
        <p:spPr>
          <a:xfrm>
            <a:off x="10944808" y="0"/>
            <a:ext cx="1247192" cy="95172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9AF3D365-421A-7D9B-1BF6-42580C6D8F25}"/>
              </a:ext>
            </a:extLst>
          </p:cNvPr>
          <p:cNvSpPr/>
          <p:nvPr/>
        </p:nvSpPr>
        <p:spPr>
          <a:xfrm>
            <a:off x="1" y="12036"/>
            <a:ext cx="1247192" cy="95172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244266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96270-093E-2172-99D8-503C79585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E227FECE-1AC9-0D8C-07B9-FAAC55010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0922"/>
            <a:ext cx="12192000" cy="517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7E5C2307-BCAC-38AB-8A1B-DF4C439E9D48}"/>
              </a:ext>
            </a:extLst>
          </p:cNvPr>
          <p:cNvSpPr txBox="1"/>
          <p:nvPr/>
        </p:nvSpPr>
        <p:spPr>
          <a:xfrm>
            <a:off x="6662057" y="0"/>
            <a:ext cx="5197151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הפיכת </a:t>
            </a:r>
            <a:r>
              <a:rPr lang="he-IL" dirty="0" err="1"/>
              <a:t>האיזורים</a:t>
            </a:r>
            <a:r>
              <a:rPr lang="he-IL" dirty="0"/>
              <a:t> הקריטיים למונחי אחוזים: השיעור היחסי של ההבדל בין משקלי הגוף ובין משקל ההנפה. </a:t>
            </a:r>
            <a:r>
              <a:rPr lang="he-IL" b="1" dirty="0"/>
              <a:t>הרעיון: </a:t>
            </a:r>
            <a:r>
              <a:rPr lang="he-IL" dirty="0"/>
              <a:t>חישוב שמנרמל את ההפרש ושם אותו בקונטקסט של שני האתלטים שמתחרים על מיקום בדירוג.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CEE36B8-EE9B-BCF5-D7E1-DFB6A62C26EE}"/>
              </a:ext>
            </a:extLst>
          </p:cNvPr>
          <p:cNvSpPr txBox="1"/>
          <p:nvPr/>
        </p:nvSpPr>
        <p:spPr>
          <a:xfrm>
            <a:off x="-1245636" y="231804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RTD = (total1-total2) / AVG(total1, total2)</a:t>
            </a:r>
            <a:endParaRPr lang="he-IL" dirty="0"/>
          </a:p>
          <a:p>
            <a:endParaRPr lang="en-US" dirty="0"/>
          </a:p>
          <a:p>
            <a:r>
              <a:rPr lang="he-IL" dirty="0"/>
              <a:t>כאשר </a:t>
            </a:r>
            <a:r>
              <a:rPr lang="en-US" dirty="0"/>
              <a:t>AVG(total1,total2) = (t1+t2)/2   z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586182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6EBE2-130E-641F-8C1C-30C436F14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9A59559-3971-FFA9-9F84-1A2BDDDFC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931"/>
            <a:ext cx="12192000" cy="619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296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8CC15-3FE5-EC8E-C910-AAE573C0A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B198FBE-E2DB-980C-E9D1-98AE0EEC0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0" y="1371848"/>
            <a:ext cx="9507894" cy="5178241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68BCD2C-7C2B-FADB-82BF-2B0CE899570D}"/>
              </a:ext>
            </a:extLst>
          </p:cNvPr>
          <p:cNvSpPr txBox="1"/>
          <p:nvPr/>
        </p:nvSpPr>
        <p:spPr>
          <a:xfrm>
            <a:off x="5178491" y="139959"/>
            <a:ext cx="6746032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>
                <a:solidFill>
                  <a:srgbClr val="FF0000"/>
                </a:solidFill>
              </a:rPr>
              <a:t>הנקודות באדום כאן מסמלות שהקרב היה "צמוד": </a:t>
            </a:r>
            <a:r>
              <a:rPr lang="he-IL" dirty="0"/>
              <a:t>בתוך </a:t>
            </a:r>
            <a:r>
              <a:rPr lang="he-IL" i="1" dirty="0"/>
              <a:t>רצועה קריטית</a:t>
            </a:r>
            <a:r>
              <a:rPr lang="he-IL" dirty="0"/>
              <a:t> של הפרשי הנפה יחסיים </a:t>
            </a:r>
            <a:r>
              <a:rPr lang="en-US" dirty="0"/>
              <a:t>(RTD)</a:t>
            </a:r>
            <a:r>
              <a:rPr lang="he-IL" dirty="0"/>
              <a:t> נמוכים שנחתכת עם רצועת הפרשי משקל גוף יחסיים נמוכים (</a:t>
            </a:r>
            <a:r>
              <a:rPr lang="en-US" dirty="0"/>
              <a:t>RBD</a:t>
            </a:r>
            <a:r>
              <a:rPr lang="he-IL" dirty="0"/>
              <a:t>). הפעם הקביעה של "רצועות קריטיות" מבוססת על אחוזים בזכות החישוב היחסי. בחרתי לאפיין אותו עם הבדלים של אחוז אחד משקל גוף ושני אחוז פער יחסי בהנפה. 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62AB0A9-BAC0-3353-7D77-9A10BF51B315}"/>
              </a:ext>
            </a:extLst>
          </p:cNvPr>
          <p:cNvSpPr txBox="1"/>
          <p:nvPr/>
        </p:nvSpPr>
        <p:spPr>
          <a:xfrm>
            <a:off x="10487609" y="3051111"/>
            <a:ext cx="1175657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1">
            <a:spAutoFit/>
          </a:bodyPr>
          <a:lstStyle/>
          <a:p>
            <a:r>
              <a:rPr lang="en-US" dirty="0"/>
              <a:t>Zoom-in</a:t>
            </a:r>
          </a:p>
          <a:p>
            <a:r>
              <a:rPr lang="en-US" dirty="0"/>
              <a:t>100x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873725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1CE2D-E26A-6ABA-596A-8D3867BE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74DA2AA-7318-E298-AD75-30F380B1D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83" y="0"/>
            <a:ext cx="10838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661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E132C2EC-C6EE-2904-6369-DF1FD9B3B747}"/>
              </a:ext>
            </a:extLst>
          </p:cNvPr>
          <p:cNvSpPr txBox="1"/>
          <p:nvPr/>
        </p:nvSpPr>
        <p:spPr>
          <a:xfrm>
            <a:off x="1150386" y="2527118"/>
            <a:ext cx="989122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500" dirty="0">
                <a:highlight>
                  <a:srgbClr val="FFFF00"/>
                </a:highlight>
              </a:rPr>
              <a:t>Advanced </a:t>
            </a:r>
            <a:r>
              <a:rPr lang="en-US" sz="5500" b="1" dirty="0">
                <a:highlight>
                  <a:srgbClr val="FFFF00"/>
                </a:highlight>
              </a:rPr>
              <a:t>Exploratory Dashboard </a:t>
            </a:r>
            <a:r>
              <a:rPr lang="en-US" sz="5500" dirty="0">
                <a:highlight>
                  <a:srgbClr val="FFFF00"/>
                </a:highlight>
              </a:rPr>
              <a:t>To Compare CCP Vs. CPP</a:t>
            </a:r>
            <a:endParaRPr lang="he-IL" sz="5500" dirty="0">
              <a:highlight>
                <a:srgbClr val="FFFF00"/>
              </a:highlight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5AF38FD9-BF68-54D2-576E-B66C03D1B9AC}"/>
              </a:ext>
            </a:extLst>
          </p:cNvPr>
          <p:cNvSpPr/>
          <p:nvPr/>
        </p:nvSpPr>
        <p:spPr>
          <a:xfrm>
            <a:off x="-1" y="-1"/>
            <a:ext cx="2453951" cy="19407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66CB277B-DA73-11DE-32DF-60252B23CDDF}"/>
              </a:ext>
            </a:extLst>
          </p:cNvPr>
          <p:cNvSpPr/>
          <p:nvPr/>
        </p:nvSpPr>
        <p:spPr>
          <a:xfrm>
            <a:off x="9738049" y="0"/>
            <a:ext cx="2453951" cy="19407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444787EB-5B3E-71AE-2ADA-8EAC023693DD}"/>
              </a:ext>
            </a:extLst>
          </p:cNvPr>
          <p:cNvSpPr/>
          <p:nvPr/>
        </p:nvSpPr>
        <p:spPr>
          <a:xfrm>
            <a:off x="9738048" y="4935894"/>
            <a:ext cx="2453951" cy="19407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968C6279-AAEF-1AF8-C33F-CAF9F5636EB2}"/>
              </a:ext>
            </a:extLst>
          </p:cNvPr>
          <p:cNvSpPr/>
          <p:nvPr/>
        </p:nvSpPr>
        <p:spPr>
          <a:xfrm>
            <a:off x="0" y="4917233"/>
            <a:ext cx="2453951" cy="194076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85895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4B963-A827-E76B-1D0E-001D890AB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72E40EC-5FB5-5B79-2BED-346D93E11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47" y="901868"/>
            <a:ext cx="11187404" cy="5733712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D7D00949-0367-BF28-B050-123BF1D28908}"/>
              </a:ext>
            </a:extLst>
          </p:cNvPr>
          <p:cNvSpPr txBox="1"/>
          <p:nvPr/>
        </p:nvSpPr>
        <p:spPr>
          <a:xfrm>
            <a:off x="2080725" y="149290"/>
            <a:ext cx="711925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Advanced </a:t>
            </a:r>
            <a:r>
              <a:rPr lang="en-US" b="1" dirty="0">
                <a:highlight>
                  <a:srgbClr val="FFFF00"/>
                </a:highlight>
              </a:rPr>
              <a:t>Exploratory Dashboard </a:t>
            </a:r>
            <a:r>
              <a:rPr lang="en-US" dirty="0">
                <a:highlight>
                  <a:srgbClr val="FFFF00"/>
                </a:highlight>
              </a:rPr>
              <a:t>To Compare CCP Vs. CPP</a:t>
            </a:r>
            <a:endParaRPr lang="he-I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62147169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13376</TotalTime>
  <Words>6692</Words>
  <Application>Microsoft Office PowerPoint</Application>
  <PresentationFormat>מסך רחב</PresentationFormat>
  <Paragraphs>575</Paragraphs>
  <Slides>136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136</vt:i4>
      </vt:variant>
    </vt:vector>
  </HeadingPairs>
  <TitlesOfParts>
    <vt:vector size="142" baseType="lpstr">
      <vt:lpstr>Arial</vt:lpstr>
      <vt:lpstr>Calibri</vt:lpstr>
      <vt:lpstr>Calibri Light</vt:lpstr>
      <vt:lpstr>Roboto</vt:lpstr>
      <vt:lpstr>Wingdings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amir</dc:creator>
  <cp:lastModifiedBy>amir ch</cp:lastModifiedBy>
  <cp:revision>350</cp:revision>
  <dcterms:created xsi:type="dcterms:W3CDTF">2025-05-16T21:23:13Z</dcterms:created>
  <dcterms:modified xsi:type="dcterms:W3CDTF">2025-06-22T17:21:02Z</dcterms:modified>
</cp:coreProperties>
</file>